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5" r:id="rId18"/>
    <p:sldId id="276" r:id="rId19"/>
    <p:sldId id="293" r:id="rId20"/>
    <p:sldId id="277" r:id="rId21"/>
    <p:sldId id="336"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9" autoAdjust="0"/>
    <p:restoredTop sz="85174"/>
  </p:normalViewPr>
  <p:slideViewPr>
    <p:cSldViewPr snapToGrid="0" snapToObjects="1">
      <p:cViewPr varScale="1">
        <p:scale>
          <a:sx n="84" d="100"/>
          <a:sy n="84" d="100"/>
        </p:scale>
        <p:origin x="114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14441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124390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mk-watson/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mk-watson/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samk-watson/Capstone/blob/main/jupyter-labs-eda-dataviz.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mk-watson/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mk-watson/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k-watson/Capstone/blob/main/lab_jupyter_launch_site_loc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mk-watson/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amk-watson/Capstone/blob/main/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amk-watson/Capstone/blob/main/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mk-watson/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mk-watson/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14774"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 K</a:t>
            </a:r>
          </a:p>
          <a:p>
            <a:r>
              <a:rPr lang="en-US" dirty="0">
                <a:solidFill>
                  <a:schemeClr val="bg2"/>
                </a:solidFill>
                <a:latin typeface="Abadi"/>
                <a:ea typeface="SF Pro" pitchFamily="2" charset="0"/>
                <a:cs typeface="SF Pro" pitchFamily="2" charset="0"/>
              </a:rPr>
              <a:t>Data </a:t>
            </a:r>
            <a:r>
              <a:rPr lang="en-US" dirty="0" err="1">
                <a:solidFill>
                  <a:schemeClr val="bg2"/>
                </a:solidFill>
                <a:latin typeface="Abadi"/>
                <a:ea typeface="SF Pro" pitchFamily="2" charset="0"/>
                <a:cs typeface="SF Pro" pitchFamily="2" charset="0"/>
              </a:rPr>
              <a:t>Scientist@SpaceY</a:t>
            </a:r>
            <a:endParaRPr lang="en-US" dirty="0">
              <a:solidFill>
                <a:schemeClr val="bg2"/>
              </a:solidFill>
              <a:latin typeface="Abadi"/>
              <a:ea typeface="SF Pro" pitchFamily="2" charset="0"/>
              <a:cs typeface="SF Pro" pitchFamily="2" charset="0"/>
            </a:endParaRP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October 19,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0640"/>
            <a:ext cx="10515600" cy="5875020"/>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Converted the categorical values for Landing Outcomes for rocket into training labels 1 for successful and 0 for unsuccessful landing.</a:t>
            </a:r>
          </a:p>
          <a:p>
            <a:pPr marL="0" indent="0">
              <a:buNone/>
            </a:pPr>
            <a:r>
              <a:rPr lang="en-US" sz="2200" dirty="0">
                <a:solidFill>
                  <a:schemeClr val="accent3">
                    <a:lumMod val="25000"/>
                  </a:schemeClr>
                </a:solidFill>
                <a:latin typeface="Abadi" panose="020B0604020104020204" pitchFamily="34" charset="0"/>
              </a:rPr>
              <a:t> </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800" dirty="0"/>
          </a:p>
          <a:p>
            <a:pPr marL="0" indent="0">
              <a:buNone/>
            </a:pPr>
            <a:endParaRPr lang="en-US" sz="1800" dirty="0"/>
          </a:p>
          <a:p>
            <a:pPr marL="0" indent="0">
              <a:buNone/>
            </a:pPr>
            <a:r>
              <a:rPr lang="en-US" sz="1800" dirty="0" err="1"/>
              <a:t>Github</a:t>
            </a:r>
            <a:r>
              <a:rPr lang="en-US" sz="1800" dirty="0"/>
              <a:t>:</a:t>
            </a:r>
          </a:p>
          <a:p>
            <a:pPr marL="0" indent="0">
              <a:buNone/>
            </a:pPr>
            <a:r>
              <a:rPr lang="en-US" sz="1600" dirty="0">
                <a:hlinkClick r:id="rId3"/>
              </a:rPr>
              <a:t>https://github.com/samk-watson/Capstone/blob/main/labs-jupyter-spacex-Data%20wrangling.ipynb</a:t>
            </a:r>
            <a:br>
              <a:rPr lang="en-US" sz="1800" dirty="0"/>
            </a:br>
            <a:endParaRPr lang="en-US" sz="1800"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41D1CFA3-8CAE-EEB8-D563-EC0FDD0EA651}"/>
              </a:ext>
            </a:extLst>
          </p:cNvPr>
          <p:cNvSpPr/>
          <p:nvPr/>
        </p:nvSpPr>
        <p:spPr>
          <a:xfrm>
            <a:off x="1645920" y="2949096"/>
            <a:ext cx="3177540" cy="1021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Identified the unique Outcome values using </a:t>
            </a:r>
            <a:r>
              <a:rPr lang="en-US" dirty="0" err="1"/>
              <a:t>value_counts</a:t>
            </a:r>
            <a:r>
              <a:rPr lang="en-US" dirty="0"/>
              <a:t>()</a:t>
            </a:r>
          </a:p>
        </p:txBody>
      </p:sp>
      <p:sp>
        <p:nvSpPr>
          <p:cNvPr id="3" name="Rectangle 2">
            <a:extLst>
              <a:ext uri="{FF2B5EF4-FFF2-40B4-BE49-F238E27FC236}">
                <a16:creationId xmlns:a16="http://schemas.microsoft.com/office/drawing/2014/main" id="{B5D312A7-7D5E-DEAE-846F-7F5403528FF1}"/>
              </a:ext>
            </a:extLst>
          </p:cNvPr>
          <p:cNvSpPr/>
          <p:nvPr/>
        </p:nvSpPr>
        <p:spPr>
          <a:xfrm>
            <a:off x="1645920" y="4700325"/>
            <a:ext cx="3177540" cy="1240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Enumerated the Outcome values and created a </a:t>
            </a:r>
            <a:r>
              <a:rPr lang="en-US" dirty="0" err="1"/>
              <a:t>bad_outcome</a:t>
            </a:r>
            <a:r>
              <a:rPr lang="en-US" dirty="0"/>
              <a:t> set for landing failures</a:t>
            </a:r>
          </a:p>
        </p:txBody>
      </p:sp>
      <p:sp>
        <p:nvSpPr>
          <p:cNvPr id="6" name="Rectangle 5">
            <a:extLst>
              <a:ext uri="{FF2B5EF4-FFF2-40B4-BE49-F238E27FC236}">
                <a16:creationId xmlns:a16="http://schemas.microsoft.com/office/drawing/2014/main" id="{AC1C4051-56F5-08B8-EB58-3C1993E4E149}"/>
              </a:ext>
            </a:extLst>
          </p:cNvPr>
          <p:cNvSpPr/>
          <p:nvPr/>
        </p:nvSpPr>
        <p:spPr>
          <a:xfrm>
            <a:off x="6096000" y="2918460"/>
            <a:ext cx="3177540" cy="1021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Created a </a:t>
            </a:r>
            <a:r>
              <a:rPr lang="en-US" dirty="0" err="1"/>
              <a:t>landing_outcome</a:t>
            </a:r>
            <a:r>
              <a:rPr lang="en-US" dirty="0"/>
              <a:t> label from Outcome column</a:t>
            </a:r>
          </a:p>
        </p:txBody>
      </p:sp>
      <p:sp>
        <p:nvSpPr>
          <p:cNvPr id="7" name="Rectangle 6">
            <a:extLst>
              <a:ext uri="{FF2B5EF4-FFF2-40B4-BE49-F238E27FC236}">
                <a16:creationId xmlns:a16="http://schemas.microsoft.com/office/drawing/2014/main" id="{08717DCF-C010-56C9-61A8-26E9D12950D2}"/>
              </a:ext>
            </a:extLst>
          </p:cNvPr>
          <p:cNvSpPr/>
          <p:nvPr/>
        </p:nvSpPr>
        <p:spPr>
          <a:xfrm>
            <a:off x="6096000" y="4670465"/>
            <a:ext cx="3177540" cy="127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Created a classification variable and assigned values 0 and 1 based on whether the outcome is in </a:t>
            </a:r>
            <a:r>
              <a:rPr lang="en-US" dirty="0" err="1"/>
              <a:t>bad_outcome</a:t>
            </a:r>
            <a:r>
              <a:rPr lang="en-US" dirty="0"/>
              <a:t> set or not</a:t>
            </a:r>
          </a:p>
        </p:txBody>
      </p:sp>
      <p:cxnSp>
        <p:nvCxnSpPr>
          <p:cNvPr id="10" name="Straight Arrow Connector 9">
            <a:extLst>
              <a:ext uri="{FF2B5EF4-FFF2-40B4-BE49-F238E27FC236}">
                <a16:creationId xmlns:a16="http://schemas.microsoft.com/office/drawing/2014/main" id="{646AD36F-1569-7EE6-8158-B6F41FEA556B}"/>
              </a:ext>
            </a:extLst>
          </p:cNvPr>
          <p:cNvCxnSpPr>
            <a:cxnSpLocks/>
            <a:endCxn id="3" idx="0"/>
          </p:cNvCxnSpPr>
          <p:nvPr/>
        </p:nvCxnSpPr>
        <p:spPr>
          <a:xfrm>
            <a:off x="3223260" y="3962400"/>
            <a:ext cx="11430" cy="737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6EFD978E-8717-EECB-F558-93ECA78DB087}"/>
              </a:ext>
            </a:extLst>
          </p:cNvPr>
          <p:cNvCxnSpPr>
            <a:stCxn id="3" idx="2"/>
          </p:cNvCxnSpPr>
          <p:nvPr/>
        </p:nvCxnSpPr>
        <p:spPr>
          <a:xfrm rot="5400000" flipH="1" flipV="1">
            <a:off x="2776682" y="3018327"/>
            <a:ext cx="3380694" cy="2464679"/>
          </a:xfrm>
          <a:prstGeom prst="bentConnector3">
            <a:avLst>
              <a:gd name="adj1" fmla="val -67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425B6C9-3CE9-E5D5-2715-DB5AD9A9D89E}"/>
              </a:ext>
            </a:extLst>
          </p:cNvPr>
          <p:cNvCxnSpPr>
            <a:endCxn id="6" idx="0"/>
          </p:cNvCxnSpPr>
          <p:nvPr/>
        </p:nvCxnSpPr>
        <p:spPr>
          <a:xfrm>
            <a:off x="5699369" y="2560319"/>
            <a:ext cx="1985401" cy="358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FB7D7F-9B78-79AD-296A-67749E6D0D35}"/>
              </a:ext>
            </a:extLst>
          </p:cNvPr>
          <p:cNvCxnSpPr>
            <a:endCxn id="7" idx="0"/>
          </p:cNvCxnSpPr>
          <p:nvPr/>
        </p:nvCxnSpPr>
        <p:spPr>
          <a:xfrm>
            <a:off x="7684770" y="3970176"/>
            <a:ext cx="0" cy="70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438510" cy="475043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Charts used for Visualization: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from seaborn library used to visualize the relationship </a:t>
            </a:r>
          </a:p>
          <a:p>
            <a:pPr lvl="1">
              <a:lnSpc>
                <a:spcPct val="100000"/>
              </a:lnSpc>
              <a:spcBef>
                <a:spcPts val="1400"/>
              </a:spcBef>
            </a:pPr>
            <a:r>
              <a:rPr lang="en-US" sz="1600" dirty="0">
                <a:solidFill>
                  <a:schemeClr val="accent3">
                    <a:lumMod val="25000"/>
                  </a:schemeClr>
                </a:solidFill>
                <a:latin typeface="Abadi" panose="020B0604020104020204" pitchFamily="34" charset="0"/>
              </a:rPr>
              <a:t>between Flight Number and Payload Mass have with launch outcome.</a:t>
            </a:r>
          </a:p>
          <a:p>
            <a:pPr lvl="1">
              <a:lnSpc>
                <a:spcPct val="100000"/>
              </a:lnSpc>
              <a:spcBef>
                <a:spcPts val="1400"/>
              </a:spcBef>
            </a:pPr>
            <a:r>
              <a:rPr lang="en-US" sz="1600" dirty="0">
                <a:solidFill>
                  <a:schemeClr val="accent3">
                    <a:lumMod val="25000"/>
                  </a:schemeClr>
                </a:solidFill>
                <a:latin typeface="Abadi" panose="020B0604020104020204" pitchFamily="34" charset="0"/>
              </a:rPr>
              <a:t>between Launch Site and Payload to the launch outcome.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bar chart (shown at right) is plotted to visualize the relationship between Orbit Type and Success Rate.</a:t>
            </a: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https://github.com/samk-watson/Capstone/blob/main/jupyter-labs-eda-dataviz.ipynb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1 (contd..)</a:t>
            </a:r>
          </a:p>
        </p:txBody>
      </p:sp>
      <p:pic>
        <p:nvPicPr>
          <p:cNvPr id="1028" name="Picture 4">
            <a:extLst>
              <a:ext uri="{FF2B5EF4-FFF2-40B4-BE49-F238E27FC236}">
                <a16:creationId xmlns:a16="http://schemas.microsoft.com/office/drawing/2014/main" id="{761ED3F8-7958-022C-A2DD-310839CF6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580" y="2073492"/>
            <a:ext cx="4753444" cy="395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438510" cy="4750435"/>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Scatter plots from Matplotlib library are used to visualize the relationship </a:t>
            </a:r>
          </a:p>
          <a:p>
            <a:pPr lvl="1">
              <a:lnSpc>
                <a:spcPct val="100000"/>
              </a:lnSpc>
              <a:spcBef>
                <a:spcPts val="1400"/>
              </a:spcBef>
            </a:pPr>
            <a:r>
              <a:rPr lang="en-US" sz="1800" dirty="0">
                <a:solidFill>
                  <a:schemeClr val="accent3">
                    <a:lumMod val="25000"/>
                  </a:schemeClr>
                </a:solidFill>
                <a:latin typeface="Abadi" panose="020B0604020104020204" pitchFamily="34" charset="0"/>
              </a:rPr>
              <a:t>between Orbit Type and Flight Number, </a:t>
            </a:r>
          </a:p>
          <a:p>
            <a:pPr lvl="1">
              <a:lnSpc>
                <a:spcPct val="100000"/>
              </a:lnSpc>
              <a:spcBef>
                <a:spcPts val="1400"/>
              </a:spcBef>
            </a:pPr>
            <a:r>
              <a:rPr lang="en-US" sz="1800" dirty="0">
                <a:solidFill>
                  <a:schemeClr val="accent3">
                    <a:lumMod val="25000"/>
                  </a:schemeClr>
                </a:solidFill>
                <a:latin typeface="Abadi" panose="020B0604020104020204" pitchFamily="34" charset="0"/>
              </a:rPr>
              <a:t>between Orbit Type and Payload</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line chart (shown at right) is used to get the average launch success trend by plotting year on x-axis and  success rate on the y-axis. </a:t>
            </a: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2"/>
              </a:rPr>
              <a:t>https://github.com/samk-watson/Capstone/blob/main/jupyter-labs-eda-dataviz.ipynb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2</a:t>
            </a:r>
          </a:p>
        </p:txBody>
      </p:sp>
      <p:pic>
        <p:nvPicPr>
          <p:cNvPr id="2050" name="Picture 2">
            <a:extLst>
              <a:ext uri="{FF2B5EF4-FFF2-40B4-BE49-F238E27FC236}">
                <a16:creationId xmlns:a16="http://schemas.microsoft.com/office/drawing/2014/main" id="{4D916303-76F0-0A35-61AA-908A6DE6B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091748"/>
            <a:ext cx="521017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49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1120"/>
            <a:ext cx="9745589" cy="532637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performed:</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To identify the distinct launch sites using DISTINCT clause</a:t>
            </a:r>
          </a:p>
          <a:p>
            <a:pPr lvl="1">
              <a:lnSpc>
                <a:spcPct val="100000"/>
              </a:lnSpc>
              <a:spcBef>
                <a:spcPts val="1400"/>
              </a:spcBef>
            </a:pPr>
            <a:r>
              <a:rPr lang="en-US" sz="1600" dirty="0">
                <a:solidFill>
                  <a:schemeClr val="bg1">
                    <a:lumMod val="50000"/>
                  </a:schemeClr>
                </a:solidFill>
                <a:latin typeface="Abadi"/>
              </a:rPr>
              <a:t>select distinct "</a:t>
            </a:r>
            <a:r>
              <a:rPr lang="en-US" sz="1600" dirty="0" err="1">
                <a:solidFill>
                  <a:schemeClr val="bg1">
                    <a:lumMod val="50000"/>
                  </a:schemeClr>
                </a:solidFill>
                <a:latin typeface="Abadi"/>
              </a:rPr>
              <a:t>Launch_Site</a:t>
            </a:r>
            <a:r>
              <a:rPr lang="en-US" sz="1600" dirty="0">
                <a:solidFill>
                  <a:schemeClr val="bg1">
                    <a:lumMod val="50000"/>
                  </a:schemeClr>
                </a:solidFill>
                <a:latin typeface="Abadi"/>
              </a:rPr>
              <a:t>" from SPACEXTBL</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To find the first successful landing outcome has achieved by using MIN(Date)</a:t>
            </a:r>
          </a:p>
          <a:p>
            <a:pPr lvl="1">
              <a:lnSpc>
                <a:spcPct val="100000"/>
              </a:lnSpc>
              <a:spcBef>
                <a:spcPts val="1400"/>
              </a:spcBef>
            </a:pPr>
            <a:r>
              <a:rPr lang="en-US" sz="1600" dirty="0">
                <a:solidFill>
                  <a:schemeClr val="bg1">
                    <a:lumMod val="50000"/>
                  </a:schemeClr>
                </a:solidFill>
                <a:latin typeface="Abadi"/>
              </a:rPr>
              <a:t>select min("Date") from SPACEXTBL where "Landing _Outcome" ='Success'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To identify the boosters which have success in drone ship with specific payload mass.</a:t>
            </a:r>
          </a:p>
          <a:p>
            <a:pPr lvl="1">
              <a:lnSpc>
                <a:spcPct val="100000"/>
              </a:lnSpc>
              <a:spcBef>
                <a:spcPts val="1400"/>
              </a:spcBef>
            </a:pPr>
            <a:r>
              <a:rPr lang="en-US" sz="1600" dirty="0">
                <a:solidFill>
                  <a:schemeClr val="bg1">
                    <a:lumMod val="50000"/>
                  </a:schemeClr>
                </a:solidFill>
                <a:latin typeface="Abadi"/>
              </a:rPr>
              <a:t>select "</a:t>
            </a:r>
            <a:r>
              <a:rPr lang="en-US" sz="1600" dirty="0" err="1">
                <a:solidFill>
                  <a:schemeClr val="bg1">
                    <a:lumMod val="50000"/>
                  </a:schemeClr>
                </a:solidFill>
                <a:latin typeface="Abadi"/>
              </a:rPr>
              <a:t>Booster_Version</a:t>
            </a:r>
            <a:r>
              <a:rPr lang="en-US" sz="1600" dirty="0">
                <a:solidFill>
                  <a:schemeClr val="bg1">
                    <a:lumMod val="50000"/>
                  </a:schemeClr>
                </a:solidFill>
                <a:latin typeface="Abadi"/>
              </a:rPr>
              <a:t>" from SPACEXTBL where ("Landing _Outcome" LIKE '%Drone Ship%') AND ("PAYLOAD_MASS__KG_" between 4000 and 6000)</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To identify the booster version that have carried the maximum load using subquery.</a:t>
            </a:r>
          </a:p>
          <a:p>
            <a:pPr lvl="1">
              <a:lnSpc>
                <a:spcPct val="100000"/>
              </a:lnSpc>
              <a:spcBef>
                <a:spcPts val="1400"/>
              </a:spcBef>
            </a:pPr>
            <a:r>
              <a:rPr lang="en-US" sz="1600" dirty="0">
                <a:solidFill>
                  <a:schemeClr val="bg1">
                    <a:lumMod val="50000"/>
                  </a:schemeClr>
                </a:solidFill>
                <a:latin typeface="Abadi"/>
              </a:rPr>
              <a:t>select "</a:t>
            </a:r>
            <a:r>
              <a:rPr lang="en-US" sz="1600" dirty="0" err="1">
                <a:solidFill>
                  <a:schemeClr val="bg1">
                    <a:lumMod val="50000"/>
                  </a:schemeClr>
                </a:solidFill>
                <a:latin typeface="Abadi"/>
              </a:rPr>
              <a:t>Booster_Version</a:t>
            </a:r>
            <a:r>
              <a:rPr lang="en-US" sz="1600" dirty="0">
                <a:solidFill>
                  <a:schemeClr val="bg1">
                    <a:lumMod val="50000"/>
                  </a:schemeClr>
                </a:solidFill>
                <a:latin typeface="Abadi"/>
              </a:rPr>
              <a:t>", "PAYLOAD_MASS__KG_" from SPACEXTBL where "PAYLOAD_MASS__KG_" = (select max("PAYLOAD_MASS__KG_") from SPACEXTBL</a:t>
            </a:r>
            <a:r>
              <a:rPr lang="en-US" sz="1600" dirty="0">
                <a:solidFill>
                  <a:schemeClr val="accent3">
                    <a:lumMod val="25000"/>
                  </a:schemeClr>
                </a:solidFill>
                <a:latin typeface="Abadi"/>
              </a:rPr>
              <a:t>)</a:t>
            </a:r>
          </a:p>
          <a:p>
            <a:pPr marL="0" indent="0">
              <a:buNone/>
            </a:pPr>
            <a:r>
              <a:rPr lang="en-US" sz="1600" dirty="0" err="1"/>
              <a:t>Github</a:t>
            </a:r>
            <a:r>
              <a:rPr lang="en-US" sz="1600" dirty="0"/>
              <a:t> link:</a:t>
            </a:r>
          </a:p>
          <a:p>
            <a:pPr marL="0" indent="0">
              <a:buNone/>
            </a:pPr>
            <a:r>
              <a:rPr lang="en-US" sz="1600" dirty="0">
                <a:hlinkClick r:id="rId3"/>
              </a:rPr>
              <a:t>https://github.com/samk-watson/Capstone/blob/main/jupyter-labs-eda-sql-coursera_sqllite.ipynb</a:t>
            </a:r>
            <a:endParaRPr lang="en-US" sz="1600" dirty="0"/>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1 (</a:t>
            </a:r>
            <a:r>
              <a:rPr lang="en-US" dirty="0" err="1">
                <a:solidFill>
                  <a:srgbClr val="0B49CB"/>
                </a:solidFill>
                <a:latin typeface="Abadi"/>
              </a:rPr>
              <a:t>contd</a:t>
            </a:r>
            <a:r>
              <a:rPr lang="en-US" dirty="0">
                <a:solidFill>
                  <a:srgbClr val="0B49CB"/>
                </a:solidFill>
                <a:latin typeface="Abadi"/>
              </a:rPr>
              <a:t>…)</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0200"/>
            <a:ext cx="9745589" cy="5067299"/>
          </a:xfrm>
          <a:prstGeom prst="rect">
            <a:avLst/>
          </a:prstGeom>
        </p:spPr>
        <p:txBody>
          <a:bodyPr lIns="91440" tIns="45720" rIns="91440" bIns="45720" anchor="t"/>
          <a:lstStyle/>
          <a:p>
            <a:pPr marL="457200" indent="-457200">
              <a:lnSpc>
                <a:spcPct val="100000"/>
              </a:lnSpc>
              <a:spcBef>
                <a:spcPts val="1400"/>
              </a:spcBef>
              <a:buFont typeface="+mj-lt"/>
              <a:buAutoNum type="arabicPeriod" startAt="4"/>
            </a:pPr>
            <a:r>
              <a:rPr lang="en-US" sz="2400" dirty="0">
                <a:solidFill>
                  <a:schemeClr val="accent3">
                    <a:lumMod val="25000"/>
                  </a:schemeClr>
                </a:solidFill>
                <a:latin typeface="Abadi"/>
              </a:rPr>
              <a:t>To identify the failure launches on drone ship using “LIKE '%Failure (drone ship)%’ “ clause.</a:t>
            </a:r>
          </a:p>
          <a:p>
            <a:pPr lvl="1">
              <a:lnSpc>
                <a:spcPct val="100000"/>
              </a:lnSpc>
              <a:spcBef>
                <a:spcPts val="1400"/>
              </a:spcBef>
            </a:pPr>
            <a:r>
              <a:rPr lang="en-US" sz="2000" dirty="0">
                <a:solidFill>
                  <a:schemeClr val="bg1">
                    <a:lumMod val="50000"/>
                  </a:schemeClr>
                </a:solidFill>
                <a:latin typeface="Abadi"/>
              </a:rPr>
              <a:t>select </a:t>
            </a:r>
            <a:r>
              <a:rPr lang="en-US" sz="2000" dirty="0" err="1">
                <a:solidFill>
                  <a:schemeClr val="bg1">
                    <a:lumMod val="50000"/>
                  </a:schemeClr>
                </a:solidFill>
                <a:latin typeface="Abadi"/>
              </a:rPr>
              <a:t>substr</a:t>
            </a:r>
            <a:r>
              <a:rPr lang="en-US" sz="2000" dirty="0">
                <a:solidFill>
                  <a:schemeClr val="bg1">
                    <a:lumMod val="50000"/>
                  </a:schemeClr>
                </a:solidFill>
                <a:latin typeface="Abadi"/>
              </a:rPr>
              <a:t>(Date,4,2) as month, "Landing _Outcome","</a:t>
            </a:r>
            <a:r>
              <a:rPr lang="en-US" sz="2000" dirty="0" err="1">
                <a:solidFill>
                  <a:schemeClr val="bg1">
                    <a:lumMod val="50000"/>
                  </a:schemeClr>
                </a:solidFill>
                <a:latin typeface="Abadi"/>
              </a:rPr>
              <a:t>Booster_Version</a:t>
            </a:r>
            <a:r>
              <a:rPr lang="en-US" sz="2000" dirty="0">
                <a:solidFill>
                  <a:schemeClr val="bg1">
                    <a:lumMod val="50000"/>
                  </a:schemeClr>
                </a:solidFill>
                <a:latin typeface="Abadi"/>
              </a:rPr>
              <a:t>", "</a:t>
            </a:r>
            <a:r>
              <a:rPr lang="en-US" sz="2000" dirty="0" err="1">
                <a:solidFill>
                  <a:schemeClr val="bg1">
                    <a:lumMod val="50000"/>
                  </a:schemeClr>
                </a:solidFill>
                <a:latin typeface="Abadi"/>
              </a:rPr>
              <a:t>Launch_Site</a:t>
            </a:r>
            <a:r>
              <a:rPr lang="en-US" sz="2000" dirty="0">
                <a:solidFill>
                  <a:schemeClr val="bg1">
                    <a:lumMod val="50000"/>
                  </a:schemeClr>
                </a:solidFill>
                <a:latin typeface="Abadi"/>
              </a:rPr>
              <a:t>" from SPACEXTBL where "Landing _Outcome" like '%Failure (drone ship)%’ </a:t>
            </a:r>
          </a:p>
          <a:p>
            <a:pPr marL="457200" indent="-457200">
              <a:lnSpc>
                <a:spcPct val="100000"/>
              </a:lnSpc>
              <a:spcBef>
                <a:spcPts val="1400"/>
              </a:spcBef>
              <a:buFont typeface="+mj-lt"/>
              <a:buAutoNum type="arabicPeriod" startAt="4"/>
            </a:pPr>
            <a:r>
              <a:rPr lang="en-US" sz="2400" dirty="0">
                <a:solidFill>
                  <a:schemeClr val="accent3">
                    <a:lumMod val="25000"/>
                  </a:schemeClr>
                </a:solidFill>
                <a:latin typeface="Abadi"/>
              </a:rPr>
              <a:t>To order the successful landing outcomes between two dates using GROUP BY and HAVING clauses.</a:t>
            </a:r>
            <a:endParaRPr lang="en-US" sz="2400" dirty="0"/>
          </a:p>
          <a:p>
            <a:pPr lvl="1">
              <a:lnSpc>
                <a:spcPct val="100000"/>
              </a:lnSpc>
              <a:spcBef>
                <a:spcPts val="1400"/>
              </a:spcBef>
            </a:pPr>
            <a:r>
              <a:rPr lang="en-US" sz="1600" dirty="0">
                <a:solidFill>
                  <a:schemeClr val="bg1">
                    <a:lumMod val="50000"/>
                  </a:schemeClr>
                </a:solidFill>
                <a:latin typeface="Abadi"/>
              </a:rPr>
              <a:t>select "Landing _Outcome", count(*) as count1 from SPACEXTBL group by "Landing _Outcome" having "Landing _Outcome" in (select DISTINCT "Landing _Outcome" from SPACEXTBL where ("Date" between "04-06-2010" and "20-03-2017") and ("Landing _Outcome" like "%Success%")) ORDER BY count1 DESC</a:t>
            </a:r>
            <a:endParaRPr lang="en-US" sz="1600" dirty="0">
              <a:solidFill>
                <a:schemeClr val="bg1">
                  <a:lumMod val="50000"/>
                </a:schemeClr>
              </a:solidFill>
              <a:latin typeface="Abadi" panose="020B0604020104020204" pitchFamily="34" charset="0"/>
            </a:endParaRPr>
          </a:p>
          <a:p>
            <a:pPr marL="0" indent="0">
              <a:buNone/>
            </a:pPr>
            <a:endParaRPr lang="en-US" sz="1800" dirty="0"/>
          </a:p>
          <a:p>
            <a:pPr marL="0" indent="0">
              <a:buNone/>
            </a:pPr>
            <a:r>
              <a:rPr lang="en-US" sz="1600" dirty="0" err="1"/>
              <a:t>Github</a:t>
            </a:r>
            <a:r>
              <a:rPr lang="en-US" sz="1600" dirty="0"/>
              <a:t> link:</a:t>
            </a:r>
          </a:p>
          <a:p>
            <a:pPr marL="0" indent="0">
              <a:buNone/>
            </a:pPr>
            <a:r>
              <a:rPr lang="en-US" sz="1600" dirty="0">
                <a:hlinkClick r:id="rId3"/>
              </a:rPr>
              <a:t>https://github.com/samk-watson/Capstone/blob/main/jupyter-labs-eda-sql-coursera_sqllite.ipynb</a:t>
            </a:r>
            <a:endParaRPr lang="en-US" sz="1600" dirty="0"/>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2</a:t>
            </a:r>
            <a:endParaRPr lang="en-US" dirty="0">
              <a:solidFill>
                <a:srgbClr val="0B49CB"/>
              </a:solidFill>
            </a:endParaRPr>
          </a:p>
        </p:txBody>
      </p:sp>
    </p:spTree>
    <p:extLst>
      <p:ext uri="{BB962C8B-B14F-4D97-AF65-F5344CB8AC3E}">
        <p14:creationId xmlns:p14="http://schemas.microsoft.com/office/powerpoint/2010/main" val="2588463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2300" dirty="0">
                <a:solidFill>
                  <a:schemeClr val="bg1">
                    <a:lumMod val="50000"/>
                  </a:schemeClr>
                </a:solidFill>
                <a:latin typeface="Abadi" panose="020B0604020104020204" pitchFamily="34" charset="0"/>
              </a:rPr>
              <a:t>Marked all launch sites – using circle</a:t>
            </a:r>
          </a:p>
          <a:p>
            <a:pPr lvl="1">
              <a:lnSpc>
                <a:spcPct val="100000"/>
              </a:lnSpc>
              <a:spcBef>
                <a:spcPts val="1400"/>
              </a:spcBef>
            </a:pPr>
            <a:r>
              <a:rPr lang="en-US" sz="2300" dirty="0">
                <a:solidFill>
                  <a:schemeClr val="bg1">
                    <a:lumMod val="50000"/>
                  </a:schemeClr>
                </a:solidFill>
                <a:latin typeface="Abadi" panose="020B0604020104020204" pitchFamily="34" charset="0"/>
              </a:rPr>
              <a:t>Marked the success/failed launches on each site using different colors</a:t>
            </a:r>
          </a:p>
          <a:p>
            <a:pPr lvl="1">
              <a:lnSpc>
                <a:spcPct val="100000"/>
              </a:lnSpc>
              <a:spcBef>
                <a:spcPts val="1400"/>
              </a:spcBef>
            </a:pPr>
            <a:r>
              <a:rPr lang="en-US" sz="2300" dirty="0">
                <a:solidFill>
                  <a:schemeClr val="bg1">
                    <a:lumMod val="50000"/>
                  </a:schemeClr>
                </a:solidFill>
                <a:latin typeface="Abadi" panose="020B0604020104020204" pitchFamily="34" charset="0"/>
              </a:rPr>
              <a:t>Calculated distance between launch site and its proximities and marked it on the map using a line</a:t>
            </a:r>
          </a:p>
          <a:p>
            <a:pPr lvl="1">
              <a:lnSpc>
                <a:spcPct val="100000"/>
              </a:lnSpc>
              <a:spcBef>
                <a:spcPts val="1400"/>
              </a:spcBef>
            </a:pPr>
            <a:r>
              <a:rPr lang="en-US" sz="2300" dirty="0">
                <a:solidFill>
                  <a:schemeClr val="bg1">
                    <a:lumMod val="50000"/>
                  </a:schemeClr>
                </a:solidFill>
                <a:latin typeface="Abadi" panose="020B0604020104020204" pitchFamily="34" charset="0"/>
              </a:rPr>
              <a:t>Created marker clusters to simplify the map since many markers have same coordinate.</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2300" dirty="0">
                <a:solidFill>
                  <a:schemeClr val="bg1">
                    <a:lumMod val="50000"/>
                  </a:schemeClr>
                </a:solidFill>
                <a:latin typeface="Abadi" panose="020B0604020104020204" pitchFamily="34" charset="0"/>
              </a:rPr>
              <a:t>Launch success rate may depend on the location and proximities of the launch site. Finding an optimal location for building a launch site is critical.</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https://github.com/samk-watson/Capstone/blob/main/lab_jupyter_launch_site_location_Folium.ipynb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640"/>
            <a:ext cx="9745589" cy="55473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sz="1500" dirty="0">
                <a:hlinkClick r:id="rId3"/>
              </a:rPr>
              <a:t>https://github.com/samk-watson/Capstone/blob/main/SpaceX_Machine%20Learning%20Prediction_Part_5.ipynb</a:t>
            </a:r>
            <a:endParaRPr lang="en-US" sz="15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4BC88EB2-25BC-B703-8D35-4482B5F3A979}"/>
              </a:ext>
            </a:extLst>
          </p:cNvPr>
          <p:cNvSpPr/>
          <p:nvPr/>
        </p:nvSpPr>
        <p:spPr>
          <a:xfrm>
            <a:off x="1356360" y="2684837"/>
            <a:ext cx="2377440" cy="128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a NumPy array from column Class</a:t>
            </a:r>
          </a:p>
          <a:p>
            <a:pPr algn="ctr"/>
            <a:r>
              <a:rPr lang="en-US" sz="1600" dirty="0"/>
              <a:t>Standardized the data with </a:t>
            </a:r>
            <a:r>
              <a:rPr lang="en-US" sz="1600" dirty="0" err="1"/>
              <a:t>StandardScaler</a:t>
            </a:r>
            <a:r>
              <a:rPr lang="en-US" sz="1600" dirty="0"/>
              <a:t>()</a:t>
            </a:r>
          </a:p>
          <a:p>
            <a:pPr algn="ctr"/>
            <a:endParaRPr lang="en-US" dirty="0"/>
          </a:p>
        </p:txBody>
      </p:sp>
      <p:sp>
        <p:nvSpPr>
          <p:cNvPr id="8" name="Rectangle 7">
            <a:extLst>
              <a:ext uri="{FF2B5EF4-FFF2-40B4-BE49-F238E27FC236}">
                <a16:creationId xmlns:a16="http://schemas.microsoft.com/office/drawing/2014/main" id="{8B2DD28D-EBC2-3DAD-76BC-1F3A1CBE9450}"/>
              </a:ext>
            </a:extLst>
          </p:cNvPr>
          <p:cNvSpPr/>
          <p:nvPr/>
        </p:nvSpPr>
        <p:spPr>
          <a:xfrm>
            <a:off x="7856316" y="4376476"/>
            <a:ext cx="2445923" cy="128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accuracy and score for all models</a:t>
            </a:r>
          </a:p>
        </p:txBody>
      </p:sp>
      <p:sp>
        <p:nvSpPr>
          <p:cNvPr id="9" name="Rectangle 8">
            <a:extLst>
              <a:ext uri="{FF2B5EF4-FFF2-40B4-BE49-F238E27FC236}">
                <a16:creationId xmlns:a16="http://schemas.microsoft.com/office/drawing/2014/main" id="{CD12C045-8E92-5418-DF58-5B76242BF934}"/>
              </a:ext>
            </a:extLst>
          </p:cNvPr>
          <p:cNvSpPr/>
          <p:nvPr/>
        </p:nvSpPr>
        <p:spPr>
          <a:xfrm>
            <a:off x="4610294" y="4376476"/>
            <a:ext cx="2311560" cy="128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Examine the confusion matrix</a:t>
            </a:r>
          </a:p>
        </p:txBody>
      </p:sp>
      <p:sp>
        <p:nvSpPr>
          <p:cNvPr id="10" name="Rectangle 9">
            <a:extLst>
              <a:ext uri="{FF2B5EF4-FFF2-40B4-BE49-F238E27FC236}">
                <a16:creationId xmlns:a16="http://schemas.microsoft.com/office/drawing/2014/main" id="{C8571710-5EFF-1C05-15FD-FFDB233B40D6}"/>
              </a:ext>
            </a:extLst>
          </p:cNvPr>
          <p:cNvSpPr/>
          <p:nvPr/>
        </p:nvSpPr>
        <p:spPr>
          <a:xfrm>
            <a:off x="1390746" y="4376476"/>
            <a:ext cx="2343053" cy="128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best model by comparing the evaluation metrics</a:t>
            </a:r>
          </a:p>
        </p:txBody>
      </p:sp>
      <p:sp>
        <p:nvSpPr>
          <p:cNvPr id="11" name="Rectangle 10">
            <a:extLst>
              <a:ext uri="{FF2B5EF4-FFF2-40B4-BE49-F238E27FC236}">
                <a16:creationId xmlns:a16="http://schemas.microsoft.com/office/drawing/2014/main" id="{F9DE2983-BC2E-965A-604C-6D0F21C454E8}"/>
              </a:ext>
            </a:extLst>
          </p:cNvPr>
          <p:cNvSpPr/>
          <p:nvPr/>
        </p:nvSpPr>
        <p:spPr>
          <a:xfrm>
            <a:off x="4610293" y="2684837"/>
            <a:ext cx="2311561" cy="1273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Fit the model with fit() and use Transform() to convert to a data frame</a:t>
            </a:r>
          </a:p>
          <a:p>
            <a:pPr algn="ctr"/>
            <a:endParaRPr lang="en-US" dirty="0"/>
          </a:p>
        </p:txBody>
      </p:sp>
      <p:sp>
        <p:nvSpPr>
          <p:cNvPr id="12" name="Rectangle 11">
            <a:extLst>
              <a:ext uri="{FF2B5EF4-FFF2-40B4-BE49-F238E27FC236}">
                <a16:creationId xmlns:a16="http://schemas.microsoft.com/office/drawing/2014/main" id="{A08DD090-236F-8264-1281-6D5CFCAC1BFB}"/>
              </a:ext>
            </a:extLst>
          </p:cNvPr>
          <p:cNvSpPr/>
          <p:nvPr/>
        </p:nvSpPr>
        <p:spPr>
          <a:xfrm>
            <a:off x="7864228" y="2684838"/>
            <a:ext cx="2438012" cy="126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a:t>
            </a:r>
            <a:r>
              <a:rPr lang="en-US" dirty="0" err="1"/>
              <a:t>GridSearchCV</a:t>
            </a:r>
            <a:r>
              <a:rPr lang="en-US" dirty="0"/>
              <a:t> on </a:t>
            </a:r>
            <a:r>
              <a:rPr lang="en-US" dirty="0" err="1"/>
              <a:t>Logreg</a:t>
            </a:r>
            <a:r>
              <a:rPr lang="en-US" dirty="0"/>
              <a:t>, Decision Tree, SVM and KNN models</a:t>
            </a:r>
          </a:p>
        </p:txBody>
      </p:sp>
      <p:cxnSp>
        <p:nvCxnSpPr>
          <p:cNvPr id="14" name="Straight Arrow Connector 13">
            <a:extLst>
              <a:ext uri="{FF2B5EF4-FFF2-40B4-BE49-F238E27FC236}">
                <a16:creationId xmlns:a16="http://schemas.microsoft.com/office/drawing/2014/main" id="{75CE80AE-90C4-16F9-2D9F-587CC34AFE53}"/>
              </a:ext>
            </a:extLst>
          </p:cNvPr>
          <p:cNvCxnSpPr/>
          <p:nvPr/>
        </p:nvCxnSpPr>
        <p:spPr>
          <a:xfrm>
            <a:off x="3768186" y="3299460"/>
            <a:ext cx="8421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D4BE35D8-6264-B4DC-98BC-28A981D1AA5E}"/>
              </a:ext>
            </a:extLst>
          </p:cNvPr>
          <p:cNvCxnSpPr>
            <a:endCxn id="12" idx="1"/>
          </p:cNvCxnSpPr>
          <p:nvPr/>
        </p:nvCxnSpPr>
        <p:spPr>
          <a:xfrm>
            <a:off x="6921854" y="3299460"/>
            <a:ext cx="9344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8BC8098-5795-5603-E7F9-5F329F790423}"/>
              </a:ext>
            </a:extLst>
          </p:cNvPr>
          <p:cNvCxnSpPr>
            <a:stCxn id="12" idx="2"/>
            <a:endCxn id="8" idx="0"/>
          </p:cNvCxnSpPr>
          <p:nvPr/>
        </p:nvCxnSpPr>
        <p:spPr>
          <a:xfrm flipH="1">
            <a:off x="9079278" y="3946554"/>
            <a:ext cx="3956" cy="429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F38CCF1-2462-1892-2257-9BA4717A83EB}"/>
              </a:ext>
            </a:extLst>
          </p:cNvPr>
          <p:cNvCxnSpPr>
            <a:stCxn id="8" idx="1"/>
            <a:endCxn id="9" idx="3"/>
          </p:cNvCxnSpPr>
          <p:nvPr/>
        </p:nvCxnSpPr>
        <p:spPr>
          <a:xfrm flipH="1">
            <a:off x="6921854" y="5019068"/>
            <a:ext cx="9344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1EC8539-27F0-E443-E363-BDAC9C637622}"/>
              </a:ext>
            </a:extLst>
          </p:cNvPr>
          <p:cNvCxnSpPr>
            <a:stCxn id="9" idx="1"/>
            <a:endCxn id="10" idx="3"/>
          </p:cNvCxnSpPr>
          <p:nvPr/>
        </p:nvCxnSpPr>
        <p:spPr>
          <a:xfrm flipH="1">
            <a:off x="3733799" y="5019068"/>
            <a:ext cx="8764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60275" cy="48220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Visualization Results:</a:t>
            </a:r>
          </a:p>
          <a:p>
            <a:r>
              <a:rPr lang="en-US" sz="1800" kern="1200" dirty="0">
                <a:solidFill>
                  <a:srgbClr val="292929"/>
                </a:solidFill>
                <a:latin typeface="Abadi" panose="020B0604020104020204" pitchFamily="34" charset="0"/>
              </a:rPr>
              <a:t>Scatter plot of Payload Mass vs Launch Site shows:</a:t>
            </a:r>
          </a:p>
          <a:p>
            <a:pPr lvl="1"/>
            <a:r>
              <a:rPr lang="en-US" sz="1400" kern="1200" dirty="0">
                <a:solidFill>
                  <a:srgbClr val="7F7F7F"/>
                </a:solidFill>
                <a:latin typeface="Abadi" panose="020B0604020104020204" pitchFamily="34" charset="0"/>
              </a:rPr>
              <a:t>for the VAFB-SLC launch site there are no rockets launched for heavy payload mass(greater than 10000)</a:t>
            </a:r>
          </a:p>
          <a:p>
            <a:r>
              <a:rPr lang="en-US" sz="1800" kern="1200" dirty="0">
                <a:solidFill>
                  <a:schemeClr val="tx1"/>
                </a:solidFill>
                <a:latin typeface="Abadi" panose="020B0604020104020204" pitchFamily="34" charset="0"/>
              </a:rPr>
              <a:t>Bar chart of Orbit vs </a:t>
            </a:r>
            <a:r>
              <a:rPr lang="en-US" sz="1800" kern="1200" dirty="0" err="1">
                <a:solidFill>
                  <a:schemeClr val="tx1"/>
                </a:solidFill>
                <a:latin typeface="Abadi" panose="020B0604020104020204" pitchFamily="34" charset="0"/>
              </a:rPr>
              <a:t>Succes</a:t>
            </a:r>
            <a:r>
              <a:rPr lang="en-US" sz="1800" kern="1200" dirty="0">
                <a:solidFill>
                  <a:schemeClr val="tx1"/>
                </a:solidFill>
                <a:latin typeface="Abadi" panose="020B0604020104020204" pitchFamily="34" charset="0"/>
              </a:rPr>
              <a:t> Rate shows:</a:t>
            </a:r>
          </a:p>
          <a:p>
            <a:pPr lvl="1"/>
            <a:r>
              <a:rPr lang="en-US" sz="1400" kern="1200" dirty="0">
                <a:solidFill>
                  <a:srgbClr val="7F7F7F"/>
                </a:solidFill>
                <a:latin typeface="Abadi" panose="020B0604020104020204" pitchFamily="34" charset="0"/>
              </a:rPr>
              <a:t>Orbits GEO, ES-L1,HEO, and SSO has high success rates</a:t>
            </a:r>
          </a:p>
          <a:p>
            <a:r>
              <a:rPr lang="en-US" sz="1800" kern="1200" dirty="0">
                <a:solidFill>
                  <a:srgbClr val="292929"/>
                </a:solidFill>
                <a:latin typeface="Abadi" panose="020B0604020104020204" pitchFamily="34" charset="0"/>
              </a:rPr>
              <a:t>Scatter plot of Flight number vs. Orbit shows:</a:t>
            </a:r>
          </a:p>
          <a:p>
            <a:pPr lvl="1"/>
            <a:r>
              <a:rPr lang="en-US" sz="1400" kern="1200" dirty="0">
                <a:solidFill>
                  <a:srgbClr val="7F7F7F"/>
                </a:solidFill>
                <a:latin typeface="Abadi" panose="020B0604020104020204" pitchFamily="34" charset="0"/>
              </a:rPr>
              <a:t>LEO and PO orbits, the success is correlated to Flight Numbers.</a:t>
            </a:r>
          </a:p>
          <a:p>
            <a:r>
              <a:rPr lang="en-US" sz="1800" kern="1200" dirty="0">
                <a:solidFill>
                  <a:schemeClr val="tx1"/>
                </a:solidFill>
                <a:latin typeface="Abadi" panose="020B0604020104020204" pitchFamily="34" charset="0"/>
              </a:rPr>
              <a:t>Scatter plot of Payload Mass vs Orbit shows:</a:t>
            </a:r>
          </a:p>
          <a:p>
            <a:pPr lvl="1"/>
            <a:r>
              <a:rPr lang="en-US" sz="1400" kern="1200" dirty="0">
                <a:solidFill>
                  <a:srgbClr val="7F7F7F"/>
                </a:solidFill>
                <a:latin typeface="Abadi" panose="020B0604020104020204" pitchFamily="34" charset="0"/>
              </a:rPr>
              <a:t>VLEO has more successful landing with heavier payloads</a:t>
            </a:r>
          </a:p>
          <a:p>
            <a:r>
              <a:rPr lang="en-US" sz="1800" kern="1200" dirty="0">
                <a:solidFill>
                  <a:srgbClr val="292929"/>
                </a:solidFill>
                <a:latin typeface="Abadi" panose="020B0604020104020204" pitchFamily="34" charset="0"/>
              </a:rPr>
              <a:t>line chart of yearly average success rate shows: </a:t>
            </a:r>
          </a:p>
          <a:p>
            <a:pPr lvl="1"/>
            <a:r>
              <a:rPr lang="en-US" sz="1400" kern="1200" dirty="0">
                <a:solidFill>
                  <a:srgbClr val="7F7F7F"/>
                </a:solidFill>
                <a:latin typeface="Abadi" panose="020B0604020104020204" pitchFamily="34" charset="0"/>
              </a:rPr>
              <a:t>Success rate has increased from 2013 to 2020 with a small blip in 2018</a:t>
            </a:r>
            <a:endParaRPr lang="en" sz="1400" kern="1200" dirty="0">
              <a:solidFill>
                <a:prstClr val="black"/>
              </a:solidFill>
              <a:latin typeface="Calibri" panose="020F050202020403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based on SQL analysis</a:t>
            </a:r>
          </a:p>
          <a:p>
            <a:r>
              <a:rPr lang="en-US" sz="1800" kern="1200" dirty="0">
                <a:solidFill>
                  <a:schemeClr val="bg1">
                    <a:lumMod val="50000"/>
                  </a:schemeClr>
                </a:solidFill>
                <a:latin typeface="Abadi" panose="020B0604020104020204" pitchFamily="34" charset="0"/>
              </a:rPr>
              <a:t>booster which have carried the maximum payload mass</a:t>
            </a:r>
          </a:p>
          <a:p>
            <a:r>
              <a:rPr lang="en-US" sz="1800" kern="1200" dirty="0">
                <a:solidFill>
                  <a:schemeClr val="bg1">
                    <a:lumMod val="50000"/>
                  </a:schemeClr>
                </a:solidFill>
                <a:latin typeface="Abadi" panose="020B0604020104020204" pitchFamily="34" charset="0"/>
              </a:rPr>
              <a:t>the failed landing outcomes in drone ship</a:t>
            </a:r>
          </a:p>
          <a:p>
            <a:r>
              <a:rPr lang="en-US" sz="1800" kern="1200" dirty="0">
                <a:solidFill>
                  <a:schemeClr val="bg1">
                    <a:lumMod val="50000"/>
                  </a:schemeClr>
                </a:solidFill>
                <a:latin typeface="Abadi" panose="020B0604020104020204" pitchFamily="34" charset="0"/>
              </a:rPr>
              <a:t>Rank the count of Success landing outcomes</a:t>
            </a:r>
          </a:p>
          <a:p>
            <a:r>
              <a:rPr lang="en-US" sz="1800" kern="1200" dirty="0">
                <a:solidFill>
                  <a:schemeClr val="bg1">
                    <a:lumMod val="50000"/>
                  </a:schemeClr>
                </a:solidFill>
                <a:latin typeface="Abadi" panose="020B0604020104020204" pitchFamily="34" charset="0"/>
              </a:rPr>
              <a:t>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1 (</a:t>
            </a:r>
            <a:r>
              <a:rPr lang="en-US" dirty="0" err="1">
                <a:solidFill>
                  <a:srgbClr val="0B49CB"/>
                </a:solidFill>
                <a:latin typeface="Abadi"/>
              </a:rPr>
              <a:t>contd</a:t>
            </a:r>
            <a:r>
              <a:rPr lang="en-US" dirty="0">
                <a:solidFill>
                  <a:srgbClr val="0B49CB"/>
                </a:solidFill>
                <a:latin typeface="Abadi"/>
              </a:rPr>
              <a:t>…)</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60275" cy="482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Analytics Results</a:t>
            </a:r>
            <a:endParaRPr lang="en-US" sz="1800" kern="1200" dirty="0">
              <a:solidFill>
                <a:schemeClr val="bg1">
                  <a:lumMod val="50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2</a:t>
            </a:r>
            <a:endParaRPr lang="en-US" dirty="0">
              <a:solidFill>
                <a:srgbClr val="0B49CB"/>
              </a:solidFill>
            </a:endParaRPr>
          </a:p>
        </p:txBody>
      </p:sp>
      <p:graphicFrame>
        <p:nvGraphicFramePr>
          <p:cNvPr id="2" name="Table 1">
            <a:extLst>
              <a:ext uri="{FF2B5EF4-FFF2-40B4-BE49-F238E27FC236}">
                <a16:creationId xmlns:a16="http://schemas.microsoft.com/office/drawing/2014/main" id="{6946E0AC-1720-8312-54B0-330F20068ABC}"/>
              </a:ext>
            </a:extLst>
          </p:cNvPr>
          <p:cNvGraphicFramePr>
            <a:graphicFrameLocks noGrp="1"/>
          </p:cNvGraphicFramePr>
          <p:nvPr>
            <p:extLst>
              <p:ext uri="{D42A27DB-BD31-4B8C-83A1-F6EECF244321}">
                <p14:modId xmlns:p14="http://schemas.microsoft.com/office/powerpoint/2010/main" val="3008679908"/>
              </p:ext>
            </p:extLst>
          </p:nvPr>
        </p:nvGraphicFramePr>
        <p:xfrm>
          <a:off x="841124" y="2392680"/>
          <a:ext cx="7076055" cy="2621281"/>
        </p:xfrm>
        <a:graphic>
          <a:graphicData uri="http://schemas.openxmlformats.org/drawingml/2006/table">
            <a:tbl>
              <a:tblPr>
                <a:tableStyleId>{5C22544A-7EE6-4342-B048-85BDC9FD1C3A}</a:tableStyleId>
              </a:tblPr>
              <a:tblGrid>
                <a:gridCol w="1824731">
                  <a:extLst>
                    <a:ext uri="{9D8B030D-6E8A-4147-A177-3AD203B41FA5}">
                      <a16:colId xmlns:a16="http://schemas.microsoft.com/office/drawing/2014/main" val="2343753839"/>
                    </a:ext>
                  </a:extLst>
                </a:gridCol>
                <a:gridCol w="877542">
                  <a:extLst>
                    <a:ext uri="{9D8B030D-6E8A-4147-A177-3AD203B41FA5}">
                      <a16:colId xmlns:a16="http://schemas.microsoft.com/office/drawing/2014/main" val="3081751312"/>
                    </a:ext>
                  </a:extLst>
                </a:gridCol>
                <a:gridCol w="668604">
                  <a:extLst>
                    <a:ext uri="{9D8B030D-6E8A-4147-A177-3AD203B41FA5}">
                      <a16:colId xmlns:a16="http://schemas.microsoft.com/office/drawing/2014/main" val="2523917943"/>
                    </a:ext>
                  </a:extLst>
                </a:gridCol>
                <a:gridCol w="3705178">
                  <a:extLst>
                    <a:ext uri="{9D8B030D-6E8A-4147-A177-3AD203B41FA5}">
                      <a16:colId xmlns:a16="http://schemas.microsoft.com/office/drawing/2014/main" val="2427040836"/>
                    </a:ext>
                  </a:extLst>
                </a:gridCol>
              </a:tblGrid>
              <a:tr h="610579">
                <a:tc>
                  <a:txBody>
                    <a:bodyPr/>
                    <a:lstStyle/>
                    <a:p>
                      <a:pPr algn="l" fontAlgn="t"/>
                      <a:r>
                        <a:rPr lang="en-US" sz="1100" u="none" strike="noStrike">
                          <a:effectLst/>
                        </a:rPr>
                        <a:t>Classification Method</a:t>
                      </a:r>
                      <a:endParaRPr lang="en-US" sz="1100" b="1" i="0" u="none" strike="noStrike">
                        <a:solidFill>
                          <a:srgbClr val="000000"/>
                        </a:solidFill>
                        <a:effectLst/>
                        <a:latin typeface="Calibri" panose="020F0502020204030204" pitchFamily="34" charset="0"/>
                      </a:endParaRPr>
                    </a:p>
                  </a:txBody>
                  <a:tcPr marL="6350" marR="6350" marT="6350" marB="0"/>
                </a:tc>
                <a:tc>
                  <a:txBody>
                    <a:bodyPr/>
                    <a:lstStyle/>
                    <a:p>
                      <a:pPr algn="l" fontAlgn="t"/>
                      <a:r>
                        <a:rPr lang="en-US" sz="1100" u="none" strike="noStrike">
                          <a:effectLst/>
                        </a:rPr>
                        <a:t>Accuracy</a:t>
                      </a:r>
                      <a:br>
                        <a:rPr lang="en-US" sz="1100" u="none" strike="noStrike">
                          <a:effectLst/>
                        </a:rPr>
                      </a:br>
                      <a:r>
                        <a:rPr lang="en-US" sz="1100" u="none" strike="noStrike">
                          <a:effectLst/>
                        </a:rPr>
                        <a:t>Gridsearch</a:t>
                      </a:r>
                      <a:endParaRPr lang="en-US" sz="1100" b="1" i="0" u="none" strike="noStrike">
                        <a:solidFill>
                          <a:srgbClr val="000000"/>
                        </a:solidFill>
                        <a:effectLst/>
                        <a:latin typeface="Calibri" panose="020F0502020204030204" pitchFamily="34" charset="0"/>
                      </a:endParaRPr>
                    </a:p>
                  </a:txBody>
                  <a:tcPr marL="6350" marR="6350" marT="6350" marB="0"/>
                </a:tc>
                <a:tc>
                  <a:txBody>
                    <a:bodyPr/>
                    <a:lstStyle/>
                    <a:p>
                      <a:pPr algn="l" fontAlgn="t"/>
                      <a:r>
                        <a:rPr lang="en-US" sz="1100" u="none" strike="noStrike">
                          <a:effectLst/>
                        </a:rPr>
                        <a:t>Accuracy </a:t>
                      </a:r>
                      <a:br>
                        <a:rPr lang="en-US" sz="1100" u="none" strike="noStrike">
                          <a:effectLst/>
                        </a:rPr>
                      </a:br>
                      <a:r>
                        <a:rPr lang="en-US" sz="1100" u="none" strike="noStrike">
                          <a:effectLst/>
                        </a:rPr>
                        <a:t>Score</a:t>
                      </a:r>
                      <a:endParaRPr lang="en-US" sz="1100" b="1" i="0" u="none" strike="noStrike">
                        <a:solidFill>
                          <a:srgbClr val="000000"/>
                        </a:solidFill>
                        <a:effectLst/>
                        <a:latin typeface="Calibri" panose="020F0502020204030204" pitchFamily="34" charset="0"/>
                      </a:endParaRPr>
                    </a:p>
                  </a:txBody>
                  <a:tcPr marL="6350" marR="6350" marT="6350" marB="0"/>
                </a:tc>
                <a:tc>
                  <a:txBody>
                    <a:bodyPr/>
                    <a:lstStyle/>
                    <a:p>
                      <a:pPr algn="l" fontAlgn="t"/>
                      <a:r>
                        <a:rPr lang="en-US" sz="1100" u="none" strike="noStrike">
                          <a:effectLst/>
                        </a:rPr>
                        <a:t>Best Parameters</a:t>
                      </a:r>
                      <a:endParaRPr lang="en-US" sz="1100" b="1"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223858807"/>
                  </a:ext>
                </a:extLst>
              </a:tr>
              <a:tr h="305290">
                <a:tc>
                  <a:txBody>
                    <a:bodyPr/>
                    <a:lstStyle/>
                    <a:p>
                      <a:pPr algn="l" fontAlgn="b"/>
                      <a:r>
                        <a:rPr lang="en-US" sz="1100" u="none" strike="noStrike">
                          <a:effectLst/>
                        </a:rPr>
                        <a:t>Logistic Regression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0.8472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0.8333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t"/>
                      <a:r>
                        <a:rPr lang="en-US" sz="1000" u="none" strike="noStrike">
                          <a:effectLst/>
                        </a:rPr>
                        <a:t>{'C': 0.01, 'penalty': 'l2', 'solver': 'lbfgs'}</a:t>
                      </a:r>
                      <a:endParaRPr lang="en-US" sz="1000" b="0" i="0" u="none" strike="noStrike">
                        <a:solidFill>
                          <a:srgbClr val="000000"/>
                        </a:solidFill>
                        <a:effectLst/>
                        <a:latin typeface="Var(--jp-code-font-family)"/>
                      </a:endParaRPr>
                    </a:p>
                  </a:txBody>
                  <a:tcPr marL="6350" marR="6350" marT="6350" marB="0"/>
                </a:tc>
                <a:extLst>
                  <a:ext uri="{0D108BD9-81ED-4DB2-BD59-A6C34878D82A}">
                    <a16:rowId xmlns:a16="http://schemas.microsoft.com/office/drawing/2014/main" val="2778472282"/>
                  </a:ext>
                </a:extLst>
              </a:tr>
              <a:tr h="305290">
                <a:tc>
                  <a:txBody>
                    <a:bodyPr/>
                    <a:lstStyle/>
                    <a:p>
                      <a:pPr algn="l" fontAlgn="b"/>
                      <a:r>
                        <a:rPr lang="en-US" sz="1100" u="none" strike="noStrike">
                          <a:effectLst/>
                        </a:rPr>
                        <a:t>SVC</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0.8472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0.8333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t"/>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681811460"/>
                  </a:ext>
                </a:extLst>
              </a:tr>
              <a:tr h="789542">
                <a:tc>
                  <a:txBody>
                    <a:bodyPr/>
                    <a:lstStyle/>
                    <a:p>
                      <a:pPr algn="l" fontAlgn="t"/>
                      <a:r>
                        <a:rPr lang="en-US" sz="1100" u="none" strike="noStrike">
                          <a:effectLst/>
                        </a:rPr>
                        <a:t>Decision Tree</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t"/>
                      <a:r>
                        <a:rPr lang="en-US" sz="1100" u="none" strike="noStrike">
                          <a:effectLst/>
                        </a:rPr>
                        <a:t>0.903</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r" fontAlgn="t"/>
                      <a:r>
                        <a:rPr lang="en-US" sz="1100" u="none" strike="noStrike">
                          <a:effectLst/>
                        </a:rPr>
                        <a:t>0.7222</a:t>
                      </a:r>
                      <a:endParaRPr lang="en-US" sz="1100" b="0" i="0" u="none" strike="noStrike">
                        <a:solidFill>
                          <a:srgbClr val="000000"/>
                        </a:solidFill>
                        <a:effectLst/>
                        <a:latin typeface="Calibri" panose="020F0502020204030204" pitchFamily="34" charset="0"/>
                      </a:endParaRPr>
                    </a:p>
                  </a:txBody>
                  <a:tcPr marL="6350" marR="6350" marT="6350" marB="0"/>
                </a:tc>
                <a:tc>
                  <a:txBody>
                    <a:bodyPr/>
                    <a:lstStyle/>
                    <a:p>
                      <a:pPr algn="l" fontAlgn="t"/>
                      <a:r>
                        <a:rPr lang="en-US" sz="1000" u="none" strike="noStrike">
                          <a:effectLst/>
                        </a:rPr>
                        <a:t>{'criterion': 'entropy', 'max_depth': 12, 'max_features': 'sqrt', 'min_samples_leaf': 2, 'min_samples_split': 5, 'splitter': 'random'}</a:t>
                      </a:r>
                      <a:endParaRPr lang="en-US" sz="1000" b="0" i="0" u="none" strike="noStrike">
                        <a:solidFill>
                          <a:srgbClr val="000000"/>
                        </a:solidFill>
                        <a:effectLst/>
                        <a:latin typeface="Var(--jp-code-font-family)"/>
                      </a:endParaRPr>
                    </a:p>
                  </a:txBody>
                  <a:tcPr marL="6350" marR="6350" marT="6350" marB="0"/>
                </a:tc>
                <a:extLst>
                  <a:ext uri="{0D108BD9-81ED-4DB2-BD59-A6C34878D82A}">
                    <a16:rowId xmlns:a16="http://schemas.microsoft.com/office/drawing/2014/main" val="119038938"/>
                  </a:ext>
                </a:extLst>
              </a:tr>
              <a:tr h="305290">
                <a:tc>
                  <a:txBody>
                    <a:bodyPr/>
                    <a:lstStyle/>
                    <a:p>
                      <a:pPr algn="l" fontAlgn="b"/>
                      <a:r>
                        <a:rPr lang="en-US" sz="1100" u="none" strike="noStrike">
                          <a:effectLst/>
                        </a:rPr>
                        <a:t>KNN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0.8472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0.833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t"/>
                      <a:r>
                        <a:rPr lang="en-US" sz="1000" u="none" strike="noStrike">
                          <a:effectLst/>
                        </a:rPr>
                        <a:t> {'algorithm': 'auto', 'n_neighbors': 9, 'p': 1}</a:t>
                      </a:r>
                      <a:endParaRPr lang="en-US" sz="1000" b="0" i="0" u="none" strike="noStrike">
                        <a:solidFill>
                          <a:srgbClr val="000000"/>
                        </a:solidFill>
                        <a:effectLst/>
                        <a:latin typeface="Var(--jp-code-font-family)"/>
                      </a:endParaRPr>
                    </a:p>
                  </a:txBody>
                  <a:tcPr marL="6350" marR="6350" marT="6350" marB="0"/>
                </a:tc>
                <a:extLst>
                  <a:ext uri="{0D108BD9-81ED-4DB2-BD59-A6C34878D82A}">
                    <a16:rowId xmlns:a16="http://schemas.microsoft.com/office/drawing/2014/main" val="3398420452"/>
                  </a:ext>
                </a:extLst>
              </a:tr>
              <a:tr h="30529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t"/>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837394572"/>
                  </a:ext>
                </a:extLst>
              </a:tr>
            </a:tbl>
          </a:graphicData>
        </a:graphic>
      </p:graphicFrame>
    </p:spTree>
    <p:extLst>
      <p:ext uri="{BB962C8B-B14F-4D97-AF65-F5344CB8AC3E}">
        <p14:creationId xmlns:p14="http://schemas.microsoft.com/office/powerpoint/2010/main" val="10755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16380"/>
            <a:ext cx="5954927" cy="522732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0" indent="0">
              <a:lnSpc>
                <a:spcPct val="100000"/>
              </a:lnSpc>
              <a:spcBef>
                <a:spcPts val="1400"/>
              </a:spcBef>
              <a:buNone/>
            </a:pPr>
            <a:r>
              <a:rPr lang="en-US" sz="2000" dirty="0">
                <a:solidFill>
                  <a:schemeClr val="bg1">
                    <a:lumMod val="50000"/>
                  </a:schemeClr>
                </a:solidFill>
                <a:latin typeface="Abadi" panose="020B0604020104020204" pitchFamily="34" charset="0"/>
              </a:rPr>
              <a:t>--Success rate is different based on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E2905FE-F403-A9D4-BFE5-E59D368F6364}"/>
              </a:ext>
            </a:extLst>
          </p:cNvPr>
          <p:cNvPicPr>
            <a:picLocks noChangeAspect="1"/>
          </p:cNvPicPr>
          <p:nvPr/>
        </p:nvPicPr>
        <p:blipFill>
          <a:blip r:embed="rId3"/>
          <a:stretch>
            <a:fillRect/>
          </a:stretch>
        </p:blipFill>
        <p:spPr>
          <a:xfrm>
            <a:off x="7040880" y="1417320"/>
            <a:ext cx="5151120" cy="5471160"/>
          </a:xfrm>
          <a:prstGeom prst="rect">
            <a:avLst/>
          </a:prstGeom>
        </p:spPr>
      </p:pic>
      <p:pic>
        <p:nvPicPr>
          <p:cNvPr id="9220" name="Picture 4">
            <a:extLst>
              <a:ext uri="{FF2B5EF4-FFF2-40B4-BE49-F238E27FC236}">
                <a16:creationId xmlns:a16="http://schemas.microsoft.com/office/drawing/2014/main" id="{8E86056C-43DE-276A-4CC5-6E44EAB1D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 y="2233613"/>
            <a:ext cx="520446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63136" y="1432560"/>
            <a:ext cx="5183383" cy="51054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0" indent="0">
              <a:lnSpc>
                <a:spcPct val="100000"/>
              </a:lnSpc>
              <a:spcBef>
                <a:spcPts val="1400"/>
              </a:spcBef>
              <a:buNone/>
            </a:pPr>
            <a:r>
              <a:rPr lang="en-US" sz="2000" dirty="0">
                <a:solidFill>
                  <a:schemeClr val="bg1">
                    <a:lumMod val="50000"/>
                  </a:schemeClr>
                </a:solidFill>
                <a:latin typeface="Abadi" panose="020B0604020104020204" pitchFamily="34" charset="0"/>
              </a:rPr>
              <a:t>--</a:t>
            </a:r>
            <a:r>
              <a:rPr lang="en-US" sz="1400" b="0" i="0" dirty="0">
                <a:solidFill>
                  <a:schemeClr val="bg1">
                    <a:lumMod val="50000"/>
                  </a:schemeClr>
                </a:solidFill>
                <a:effectLst/>
                <a:latin typeface="-apple-system"/>
              </a:rPr>
              <a:t> for the VAFB-SLC </a:t>
            </a:r>
            <a:r>
              <a:rPr lang="en-US" sz="1400" b="0" i="0" dirty="0" err="1">
                <a:solidFill>
                  <a:schemeClr val="bg1">
                    <a:lumMod val="50000"/>
                  </a:schemeClr>
                </a:solidFill>
                <a:effectLst/>
                <a:latin typeface="-apple-system"/>
              </a:rPr>
              <a:t>launchsite</a:t>
            </a:r>
            <a:r>
              <a:rPr lang="en-US" sz="1400" b="0" i="0" dirty="0">
                <a:solidFill>
                  <a:schemeClr val="bg1">
                    <a:lumMod val="50000"/>
                  </a:schemeClr>
                </a:solidFill>
                <a:effectLst/>
                <a:latin typeface="-apple-system"/>
              </a:rPr>
              <a:t> there are no rockets launched for </a:t>
            </a:r>
            <a:r>
              <a:rPr lang="en-US" sz="1400" b="0" i="0" dirty="0" err="1">
                <a:solidFill>
                  <a:schemeClr val="bg1">
                    <a:lumMod val="50000"/>
                  </a:schemeClr>
                </a:solidFill>
                <a:effectLst/>
                <a:latin typeface="-apple-system"/>
              </a:rPr>
              <a:t>heavypayload</a:t>
            </a:r>
            <a:r>
              <a:rPr lang="en-US" sz="1400" b="0" i="0" dirty="0">
                <a:solidFill>
                  <a:schemeClr val="bg1">
                    <a:lumMod val="50000"/>
                  </a:schemeClr>
                </a:solidFill>
                <a:effectLst/>
                <a:latin typeface="-apple-system"/>
              </a:rPr>
              <a:t> mass(greater than 10000)</a:t>
            </a:r>
            <a:endParaRPr lang="en-US" sz="2000" dirty="0">
              <a:solidFill>
                <a:schemeClr val="bg1">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46" name="Picture 6">
            <a:extLst>
              <a:ext uri="{FF2B5EF4-FFF2-40B4-BE49-F238E27FC236}">
                <a16:creationId xmlns:a16="http://schemas.microsoft.com/office/drawing/2014/main" id="{7330DD3E-CA67-5D93-931A-B2BFC21D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 y="2233613"/>
            <a:ext cx="5722620" cy="2389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9465EE-075A-385B-5E50-0828D076E5CC}"/>
              </a:ext>
            </a:extLst>
          </p:cNvPr>
          <p:cNvPicPr>
            <a:picLocks noChangeAspect="1"/>
          </p:cNvPicPr>
          <p:nvPr/>
        </p:nvPicPr>
        <p:blipFill>
          <a:blip r:embed="rId4"/>
          <a:stretch>
            <a:fillRect/>
          </a:stretch>
        </p:blipFill>
        <p:spPr>
          <a:xfrm>
            <a:off x="6667500" y="1272540"/>
            <a:ext cx="5524500" cy="56845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0180"/>
            <a:ext cx="5905110" cy="53492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457200" lvl="1" indent="0">
              <a:lnSpc>
                <a:spcPct val="100000"/>
              </a:lnSpc>
              <a:spcBef>
                <a:spcPts val="1400"/>
              </a:spcBef>
              <a:buNone/>
            </a:pPr>
            <a:r>
              <a:rPr lang="en-US" sz="1600" dirty="0">
                <a:solidFill>
                  <a:schemeClr val="bg1">
                    <a:lumMod val="50000"/>
                  </a:schemeClr>
                </a:solidFill>
                <a:latin typeface="Abadi" panose="020B0604020104020204" pitchFamily="34" charset="0"/>
              </a:rPr>
              <a:t>-- Orbits GEO, ES-L1,HEO, and SSO has high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266" name="Picture 2">
            <a:extLst>
              <a:ext uri="{FF2B5EF4-FFF2-40B4-BE49-F238E27FC236}">
                <a16:creationId xmlns:a16="http://schemas.microsoft.com/office/drawing/2014/main" id="{54647441-220D-7200-18B5-723710FE5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694" y="1805939"/>
            <a:ext cx="3900220" cy="27051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CEBC60A-7CBD-8CEA-86E7-9AEB9579E73A}"/>
              </a:ext>
            </a:extLst>
          </p:cNvPr>
          <p:cNvPicPr>
            <a:picLocks noChangeAspect="1"/>
          </p:cNvPicPr>
          <p:nvPr/>
        </p:nvPicPr>
        <p:blipFill>
          <a:blip r:embed="rId4"/>
          <a:stretch>
            <a:fillRect/>
          </a:stretch>
        </p:blipFill>
        <p:spPr>
          <a:xfrm>
            <a:off x="6701031" y="1511130"/>
            <a:ext cx="5269989" cy="480822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8260"/>
            <a:ext cx="5272649" cy="538734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plot of Flight number vs.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0" indent="0">
              <a:lnSpc>
                <a:spcPct val="100000"/>
              </a:lnSpc>
              <a:spcBef>
                <a:spcPts val="1400"/>
              </a:spcBef>
              <a:buNone/>
            </a:pPr>
            <a:r>
              <a:rPr lang="en-US" sz="2000" dirty="0">
                <a:solidFill>
                  <a:schemeClr val="bg1">
                    <a:lumMod val="50000"/>
                  </a:schemeClr>
                </a:solidFill>
                <a:latin typeface="Abadi" panose="020B0604020104020204" pitchFamily="34" charset="0"/>
              </a:rPr>
              <a:t>-- In LEO and PO, success is related to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2290" name="Picture 2">
            <a:extLst>
              <a:ext uri="{FF2B5EF4-FFF2-40B4-BE49-F238E27FC236}">
                <a16:creationId xmlns:a16="http://schemas.microsoft.com/office/drawing/2014/main" id="{16B8DEA7-1B2A-B8E4-1AA8-199AD7765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272" y="2116906"/>
            <a:ext cx="3932239" cy="2879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4B670B3-D558-1E82-9518-BFD9C5E5FAEC}"/>
              </a:ext>
            </a:extLst>
          </p:cNvPr>
          <p:cNvPicPr>
            <a:picLocks noChangeAspect="1"/>
          </p:cNvPicPr>
          <p:nvPr/>
        </p:nvPicPr>
        <p:blipFill>
          <a:blip r:embed="rId4"/>
          <a:stretch>
            <a:fillRect/>
          </a:stretch>
        </p:blipFill>
        <p:spPr>
          <a:xfrm>
            <a:off x="6149343" y="1394460"/>
            <a:ext cx="5974080" cy="53111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2090"/>
            <a:ext cx="5234549" cy="51825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plot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457200" lvl="1" indent="0">
              <a:lnSpc>
                <a:spcPct val="100000"/>
              </a:lnSpc>
              <a:spcBef>
                <a:spcPts val="1400"/>
              </a:spcBef>
              <a:buNone/>
            </a:pPr>
            <a:r>
              <a:rPr lang="en-US" sz="1600" dirty="0">
                <a:solidFill>
                  <a:schemeClr val="bg1">
                    <a:lumMod val="50000"/>
                  </a:schemeClr>
                </a:solidFill>
                <a:latin typeface="Abadi" panose="020B0604020104020204" pitchFamily="34" charset="0"/>
              </a:rPr>
              <a:t>-- VLEO has more successful landing with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3314" name="Picture 2">
            <a:extLst>
              <a:ext uri="{FF2B5EF4-FFF2-40B4-BE49-F238E27FC236}">
                <a16:creationId xmlns:a16="http://schemas.microsoft.com/office/drawing/2014/main" id="{CBBC5780-172A-EFEB-C577-07087BB23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 y="2268380"/>
            <a:ext cx="3855720" cy="257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583DD0-6584-FC78-826A-7CAC46CD242D}"/>
              </a:ext>
            </a:extLst>
          </p:cNvPr>
          <p:cNvPicPr>
            <a:picLocks noChangeAspect="1"/>
          </p:cNvPicPr>
          <p:nvPr/>
        </p:nvPicPr>
        <p:blipFill>
          <a:blip r:embed="rId4"/>
          <a:stretch>
            <a:fillRect/>
          </a:stretch>
        </p:blipFill>
        <p:spPr>
          <a:xfrm>
            <a:off x="6096000" y="1499240"/>
            <a:ext cx="5935979" cy="53035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3040"/>
            <a:ext cx="5867009" cy="539496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line chart with explanations</a:t>
            </a:r>
          </a:p>
          <a:p>
            <a:pPr marL="457200" lvl="1" indent="0">
              <a:lnSpc>
                <a:spcPct val="100000"/>
              </a:lnSpc>
              <a:spcBef>
                <a:spcPts val="1400"/>
              </a:spcBef>
              <a:buNone/>
            </a:pPr>
            <a:r>
              <a:rPr lang="en-US" sz="1600" dirty="0">
                <a:solidFill>
                  <a:schemeClr val="bg1">
                    <a:lumMod val="50000"/>
                  </a:schemeClr>
                </a:solidFill>
                <a:latin typeface="Abadi" panose="020B0604020104020204" pitchFamily="34" charset="0"/>
              </a:rPr>
              <a:t>--Success rate has increased from 2013 to 2020 with a small blip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4338" name="Picture 2">
            <a:extLst>
              <a:ext uri="{FF2B5EF4-FFF2-40B4-BE49-F238E27FC236}">
                <a16:creationId xmlns:a16="http://schemas.microsoft.com/office/drawing/2014/main" id="{CB83FE0A-12D7-11EC-768C-5D44BD983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173" y="1882141"/>
            <a:ext cx="4334827" cy="297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58DE71-5060-04B1-9941-7B22FB0FBE76}"/>
              </a:ext>
            </a:extLst>
          </p:cNvPr>
          <p:cNvPicPr>
            <a:picLocks noChangeAspect="1"/>
          </p:cNvPicPr>
          <p:nvPr/>
        </p:nvPicPr>
        <p:blipFill>
          <a:blip r:embed="rId4"/>
          <a:stretch>
            <a:fillRect/>
          </a:stretch>
        </p:blipFill>
        <p:spPr>
          <a:xfrm>
            <a:off x="6560820" y="1372452"/>
            <a:ext cx="5509260" cy="48539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select distinct "</a:t>
            </a:r>
            <a:r>
              <a:rPr lang="en-US" sz="1800" dirty="0" err="1">
                <a:solidFill>
                  <a:schemeClr val="bg1">
                    <a:lumMod val="50000"/>
                  </a:schemeClr>
                </a:solidFill>
                <a:latin typeface="Abadi" panose="020B0604020104020204" pitchFamily="34" charset="0"/>
              </a:rPr>
              <a:t>Launch_Site</a:t>
            </a:r>
            <a:r>
              <a:rPr lang="en-US" sz="1800" dirty="0">
                <a:solidFill>
                  <a:schemeClr val="bg1">
                    <a:lumMod val="50000"/>
                  </a:schemeClr>
                </a:solidFill>
                <a:latin typeface="Abadi" panose="020B0604020104020204" pitchFamily="34" charset="0"/>
              </a:rPr>
              <a:t>" from SPACEXTBL</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--Distinct is used to find the unique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F3C17E7A-9358-6730-475B-283C860ED22E}"/>
              </a:ext>
            </a:extLst>
          </p:cNvPr>
          <p:cNvGraphicFramePr>
            <a:graphicFrameLocks noGrp="1"/>
          </p:cNvGraphicFramePr>
          <p:nvPr>
            <p:extLst>
              <p:ext uri="{D42A27DB-BD31-4B8C-83A1-F6EECF244321}">
                <p14:modId xmlns:p14="http://schemas.microsoft.com/office/powerpoint/2010/main" val="2681002951"/>
              </p:ext>
            </p:extLst>
          </p:nvPr>
        </p:nvGraphicFramePr>
        <p:xfrm>
          <a:off x="1082040" y="2544128"/>
          <a:ext cx="5684520" cy="1463040"/>
        </p:xfrm>
        <a:graphic>
          <a:graphicData uri="http://schemas.openxmlformats.org/drawingml/2006/table">
            <a:tbl>
              <a:tblPr/>
              <a:tblGrid>
                <a:gridCol w="5684520">
                  <a:extLst>
                    <a:ext uri="{9D8B030D-6E8A-4147-A177-3AD203B41FA5}">
                      <a16:colId xmlns:a16="http://schemas.microsoft.com/office/drawing/2014/main" val="998121285"/>
                    </a:ext>
                  </a:extLst>
                </a:gridCol>
              </a:tblGrid>
              <a:tr h="0">
                <a:tc>
                  <a:txBody>
                    <a:bodyPr/>
                    <a:lstStyle/>
                    <a:p>
                      <a:pPr algn="l" fontAlgn="ctr"/>
                      <a:r>
                        <a:rPr lang="en-US" dirty="0">
                          <a:effectLst/>
                          <a:latin typeface="inheri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737221420"/>
                  </a:ext>
                </a:extLst>
              </a:tr>
              <a:tr h="0">
                <a:tc>
                  <a:txBody>
                    <a:bodyPr/>
                    <a:lstStyle/>
                    <a:p>
                      <a:pPr algn="l" fontAlgn="ctr"/>
                      <a:r>
                        <a:rPr lang="en-US" dirty="0">
                          <a:effectLst/>
                          <a:latin typeface="inheri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920585235"/>
                  </a:ext>
                </a:extLst>
              </a:tr>
              <a:tr h="0">
                <a:tc>
                  <a:txBody>
                    <a:bodyPr/>
                    <a:lstStyle/>
                    <a:p>
                      <a:pPr algn="l" fontAlgn="ctr"/>
                      <a:r>
                        <a:rPr lang="en-US" dirty="0">
                          <a:effectLst/>
                          <a:latin typeface="inheri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4049143866"/>
                  </a:ext>
                </a:extLst>
              </a:tr>
              <a:tr h="0">
                <a:tc>
                  <a:txBody>
                    <a:bodyPr/>
                    <a:lstStyle/>
                    <a:p>
                      <a:pPr algn="l" fontAlgn="ctr"/>
                      <a:r>
                        <a:rPr lang="en-US" dirty="0">
                          <a:effectLst/>
                          <a:latin typeface="inheri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398803396"/>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700"/>
            <a:ext cx="9745589" cy="476726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select * from SPACEXTBL where "</a:t>
            </a:r>
            <a:r>
              <a:rPr lang="en-US" sz="1800" dirty="0" err="1">
                <a:solidFill>
                  <a:schemeClr val="bg1">
                    <a:lumMod val="50000"/>
                  </a:schemeClr>
                </a:solidFill>
                <a:latin typeface="Abadi" panose="020B0604020104020204" pitchFamily="34" charset="0"/>
              </a:rPr>
              <a:t>Launch_Site</a:t>
            </a:r>
            <a:r>
              <a:rPr lang="en-US" sz="1800" dirty="0">
                <a:solidFill>
                  <a:schemeClr val="bg1">
                    <a:lumMod val="50000"/>
                  </a:schemeClr>
                </a:solidFill>
                <a:latin typeface="Abadi" panose="020B0604020104020204" pitchFamily="34" charset="0"/>
              </a:rPr>
              <a:t>" LIKE 'CCA%' LIMIT 5</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 To filter sites starting with CCA , LIKE used. LIMIT is used to get the top 5 from the list.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2BB77F19-8398-E489-E637-6105DDFD1EA9}"/>
              </a:ext>
            </a:extLst>
          </p:cNvPr>
          <p:cNvGraphicFramePr>
            <a:graphicFrameLocks noGrp="1"/>
          </p:cNvGraphicFramePr>
          <p:nvPr>
            <p:extLst>
              <p:ext uri="{D42A27DB-BD31-4B8C-83A1-F6EECF244321}">
                <p14:modId xmlns:p14="http://schemas.microsoft.com/office/powerpoint/2010/main" val="3781884358"/>
              </p:ext>
            </p:extLst>
          </p:nvPr>
        </p:nvGraphicFramePr>
        <p:xfrm>
          <a:off x="770011" y="1854106"/>
          <a:ext cx="10873740" cy="2849316"/>
        </p:xfrm>
        <a:graphic>
          <a:graphicData uri="http://schemas.openxmlformats.org/drawingml/2006/table">
            <a:tbl>
              <a:tblPr/>
              <a:tblGrid>
                <a:gridCol w="1087374">
                  <a:extLst>
                    <a:ext uri="{9D8B030D-6E8A-4147-A177-3AD203B41FA5}">
                      <a16:colId xmlns:a16="http://schemas.microsoft.com/office/drawing/2014/main" val="2053224586"/>
                    </a:ext>
                  </a:extLst>
                </a:gridCol>
                <a:gridCol w="1087374">
                  <a:extLst>
                    <a:ext uri="{9D8B030D-6E8A-4147-A177-3AD203B41FA5}">
                      <a16:colId xmlns:a16="http://schemas.microsoft.com/office/drawing/2014/main" val="347562690"/>
                    </a:ext>
                  </a:extLst>
                </a:gridCol>
                <a:gridCol w="1087374">
                  <a:extLst>
                    <a:ext uri="{9D8B030D-6E8A-4147-A177-3AD203B41FA5}">
                      <a16:colId xmlns:a16="http://schemas.microsoft.com/office/drawing/2014/main" val="1614778756"/>
                    </a:ext>
                  </a:extLst>
                </a:gridCol>
                <a:gridCol w="1087374">
                  <a:extLst>
                    <a:ext uri="{9D8B030D-6E8A-4147-A177-3AD203B41FA5}">
                      <a16:colId xmlns:a16="http://schemas.microsoft.com/office/drawing/2014/main" val="382880553"/>
                    </a:ext>
                  </a:extLst>
                </a:gridCol>
                <a:gridCol w="1087374">
                  <a:extLst>
                    <a:ext uri="{9D8B030D-6E8A-4147-A177-3AD203B41FA5}">
                      <a16:colId xmlns:a16="http://schemas.microsoft.com/office/drawing/2014/main" val="2881709484"/>
                    </a:ext>
                  </a:extLst>
                </a:gridCol>
                <a:gridCol w="1087374">
                  <a:extLst>
                    <a:ext uri="{9D8B030D-6E8A-4147-A177-3AD203B41FA5}">
                      <a16:colId xmlns:a16="http://schemas.microsoft.com/office/drawing/2014/main" val="2865726391"/>
                    </a:ext>
                  </a:extLst>
                </a:gridCol>
                <a:gridCol w="1087374">
                  <a:extLst>
                    <a:ext uri="{9D8B030D-6E8A-4147-A177-3AD203B41FA5}">
                      <a16:colId xmlns:a16="http://schemas.microsoft.com/office/drawing/2014/main" val="2281313348"/>
                    </a:ext>
                  </a:extLst>
                </a:gridCol>
                <a:gridCol w="1087374">
                  <a:extLst>
                    <a:ext uri="{9D8B030D-6E8A-4147-A177-3AD203B41FA5}">
                      <a16:colId xmlns:a16="http://schemas.microsoft.com/office/drawing/2014/main" val="3264813649"/>
                    </a:ext>
                  </a:extLst>
                </a:gridCol>
                <a:gridCol w="1087374">
                  <a:extLst>
                    <a:ext uri="{9D8B030D-6E8A-4147-A177-3AD203B41FA5}">
                      <a16:colId xmlns:a16="http://schemas.microsoft.com/office/drawing/2014/main" val="1192031984"/>
                    </a:ext>
                  </a:extLst>
                </a:gridCol>
                <a:gridCol w="1087374">
                  <a:extLst>
                    <a:ext uri="{9D8B030D-6E8A-4147-A177-3AD203B41FA5}">
                      <a16:colId xmlns:a16="http://schemas.microsoft.com/office/drawing/2014/main" val="1216410965"/>
                    </a:ext>
                  </a:extLst>
                </a:gridCol>
              </a:tblGrid>
              <a:tr h="139819">
                <a:tc>
                  <a:txBody>
                    <a:bodyPr/>
                    <a:lstStyle/>
                    <a:p>
                      <a:pPr algn="r" fontAlgn="ctr"/>
                      <a:r>
                        <a:rPr lang="en-US" sz="1100" b="1">
                          <a:effectLst/>
                          <a:latin typeface="inheri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a:effectLst/>
                          <a:latin typeface="inheri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a:effectLst/>
                          <a:latin typeface="inheri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latin typeface="inherit"/>
                        </a:rPr>
                        <a:t>Landing 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669527445"/>
                  </a:ext>
                </a:extLst>
              </a:tr>
              <a:tr h="584790">
                <a:tc>
                  <a:txBody>
                    <a:bodyPr/>
                    <a:lstStyle/>
                    <a:p>
                      <a:pPr algn="r" fontAlgn="ctr"/>
                      <a:r>
                        <a:rPr lang="en-US" sz="1100">
                          <a:effectLst/>
                          <a:latin typeface="inherit"/>
                        </a:rPr>
                        <a:t>04-06-2010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041186639"/>
                  </a:ext>
                </a:extLst>
              </a:tr>
              <a:tr h="719759">
                <a:tc>
                  <a:txBody>
                    <a:bodyPr/>
                    <a:lstStyle/>
                    <a:p>
                      <a:pPr algn="r" fontAlgn="ctr"/>
                      <a:r>
                        <a:rPr lang="en-US" sz="1100">
                          <a:effectLst/>
                          <a:latin typeface="inherit"/>
                        </a:rPr>
                        <a:t>08-12-2010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15145007"/>
                  </a:ext>
                </a:extLst>
              </a:tr>
              <a:tr h="314852">
                <a:tc>
                  <a:txBody>
                    <a:bodyPr/>
                    <a:lstStyle/>
                    <a:p>
                      <a:pPr algn="r" fontAlgn="ctr"/>
                      <a:r>
                        <a:rPr lang="en-US" sz="1100">
                          <a:effectLst/>
                          <a:latin typeface="inherit"/>
                        </a:rPr>
                        <a:t>22-05-2012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07:44:00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699869365"/>
                  </a:ext>
                </a:extLst>
              </a:tr>
              <a:tr h="195390">
                <a:tc>
                  <a:txBody>
                    <a:bodyPr/>
                    <a:lstStyle/>
                    <a:p>
                      <a:pPr algn="r" fontAlgn="ctr"/>
                      <a:r>
                        <a:rPr lang="en-US" sz="1100">
                          <a:effectLst/>
                          <a:latin typeface="inherit"/>
                        </a:rPr>
                        <a:t>08-10-2012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00:35:00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880766428"/>
                  </a:ext>
                </a:extLst>
              </a:tr>
              <a:tr h="195390">
                <a:tc>
                  <a:txBody>
                    <a:bodyPr/>
                    <a:lstStyle/>
                    <a:p>
                      <a:pPr algn="r" fontAlgn="ctr"/>
                      <a:r>
                        <a:rPr lang="en-US" sz="1100" dirty="0">
                          <a:effectLst/>
                          <a:latin typeface="inherit"/>
                        </a:rPr>
                        <a:t>01-03-2013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latin typeface="inheri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latin typeface="inheri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latin typeface="inheri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99905526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marL="457200" lvl="1" indent="0">
              <a:lnSpc>
                <a:spcPct val="100000"/>
              </a:lnSpc>
              <a:spcBef>
                <a:spcPts val="1400"/>
              </a:spcBef>
              <a:buNone/>
            </a:pPr>
            <a:r>
              <a:rPr lang="en-US" b="0" i="0" dirty="0">
                <a:effectLst/>
                <a:latin typeface="-apple-system"/>
              </a:rPr>
              <a:t>619967 kg</a:t>
            </a:r>
            <a:endParaRPr lang="en-US" sz="3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457200" lvl="1" indent="0">
              <a:lnSpc>
                <a:spcPct val="100000"/>
              </a:lnSpc>
              <a:spcBef>
                <a:spcPts val="1400"/>
              </a:spcBef>
              <a:buNone/>
            </a:pPr>
            <a:r>
              <a:rPr lang="en-US" sz="2000" dirty="0">
                <a:solidFill>
                  <a:schemeClr val="bg1">
                    <a:lumMod val="50000"/>
                  </a:schemeClr>
                </a:solidFill>
                <a:latin typeface="Abadi" panose="020B0604020104020204" pitchFamily="34" charset="0"/>
              </a:rPr>
              <a:t>select sum("PAYLOAD_MASS__KG_") from SPACEXTBL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457200" lvl="1" indent="0">
              <a:lnSpc>
                <a:spcPct val="100000"/>
              </a:lnSpc>
              <a:spcBef>
                <a:spcPts val="1400"/>
              </a:spcBef>
              <a:buNone/>
            </a:pPr>
            <a:r>
              <a:rPr lang="en-US" sz="2000" dirty="0">
                <a:solidFill>
                  <a:schemeClr val="bg1">
                    <a:lumMod val="50000"/>
                  </a:schemeClr>
                </a:solidFill>
                <a:latin typeface="Abadi" panose="020B0604020104020204" pitchFamily="34" charset="0"/>
              </a:rPr>
              <a:t>select avg("PAYLOAD_MASS__KG_") from SPACEXTBL where "</a:t>
            </a:r>
            <a:r>
              <a:rPr lang="en-US" sz="2000" dirty="0" err="1">
                <a:solidFill>
                  <a:schemeClr val="bg1">
                    <a:lumMod val="50000"/>
                  </a:schemeClr>
                </a:solidFill>
                <a:latin typeface="Abadi" panose="020B0604020104020204" pitchFamily="34" charset="0"/>
              </a:rPr>
              <a:t>Booster_Version</a:t>
            </a:r>
            <a:r>
              <a:rPr lang="en-US" sz="2000" dirty="0">
                <a:solidFill>
                  <a:schemeClr val="bg1">
                    <a:lumMod val="50000"/>
                  </a:schemeClr>
                </a:solidFill>
                <a:latin typeface="Abadi" panose="020B0604020104020204" pitchFamily="34" charset="0"/>
              </a:rPr>
              <a:t>" LIKE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2000" b="0" i="0" dirty="0">
                <a:solidFill>
                  <a:schemeClr val="bg1">
                    <a:lumMod val="50000"/>
                  </a:schemeClr>
                </a:solidFill>
                <a:effectLst/>
                <a:latin typeface="-apple-system"/>
              </a:rPr>
              <a:t>2534.6666666666665</a:t>
            </a:r>
          </a:p>
          <a:p>
            <a:pPr marL="457200" lvl="1" indent="0">
              <a:lnSpc>
                <a:spcPct val="100000"/>
              </a:lnSpc>
              <a:spcBef>
                <a:spcPts val="1400"/>
              </a:spcBef>
              <a:buNone/>
            </a:pPr>
            <a:endParaRPr lang="en-US" sz="2000" dirty="0">
              <a:solidFill>
                <a:schemeClr val="bg1">
                  <a:lumMod val="50000"/>
                </a:schemeClr>
              </a:solidFill>
              <a:latin typeface="-apple-system"/>
            </a:endParaRPr>
          </a:p>
          <a:p>
            <a:pPr marL="457200" lvl="1" indent="0">
              <a:lnSpc>
                <a:spcPct val="100000"/>
              </a:lnSpc>
              <a:spcBef>
                <a:spcPts val="1400"/>
              </a:spcBef>
              <a:buNone/>
            </a:pPr>
            <a:r>
              <a:rPr lang="en-US" sz="2000" dirty="0">
                <a:solidFill>
                  <a:schemeClr val="bg1">
                    <a:lumMod val="50000"/>
                  </a:schemeClr>
                </a:solidFill>
                <a:latin typeface="-apple-system"/>
              </a:rPr>
              <a:t>--To filter the Booster version F9, LIKE is used. </a:t>
            </a:r>
          </a:p>
          <a:p>
            <a:pPr marL="457200" lvl="1" indent="0">
              <a:lnSpc>
                <a:spcPct val="100000"/>
              </a:lnSpc>
              <a:spcBef>
                <a:spcPts val="1400"/>
              </a:spcBef>
              <a:buNone/>
            </a:pPr>
            <a:r>
              <a:rPr lang="en-US" sz="2000" dirty="0">
                <a:solidFill>
                  <a:schemeClr val="bg1">
                    <a:lumMod val="50000"/>
                  </a:schemeClr>
                </a:solidFill>
                <a:latin typeface="-apple-system"/>
              </a:rPr>
              <a:t>--To get the average, avg function is used</a:t>
            </a:r>
            <a:endParaRPr lang="en-US" sz="3200" dirty="0">
              <a:solidFill>
                <a:schemeClr val="bg1">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1640"/>
            <a:ext cx="9808157" cy="505206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the cost of rocket launch depends heavily on the re-use of the first stage rocket, and also on various other factors such as flight number, payload, 0rbit, etc.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needs to determine whether it is feasible to re-use the first stage rocket by evaluating the data of a competitor SpaceX and needs to find how the other factors have played a role in the success of SpaceX. By analyzing the existing data,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expect to draw the right intelligence to make its business decisions.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Solution of the issue used the Foundational Methodology in Data Science. It consists of:</a:t>
            </a:r>
          </a:p>
          <a:p>
            <a:pPr>
              <a:lnSpc>
                <a:spcPct val="100000"/>
              </a:lnSpc>
              <a:spcBef>
                <a:spcPts val="1400"/>
              </a:spcBef>
            </a:pPr>
            <a:r>
              <a:rPr lang="en-US" sz="1900" dirty="0">
                <a:solidFill>
                  <a:schemeClr val="accent3">
                    <a:lumMod val="25000"/>
                  </a:schemeClr>
                </a:solidFill>
                <a:latin typeface="Abadi" panose="020B0604020104020204" pitchFamily="34" charset="0"/>
              </a:rPr>
              <a:t>Problem Understanding using the Analytical Approach</a:t>
            </a:r>
          </a:p>
          <a:p>
            <a:pPr>
              <a:lnSpc>
                <a:spcPct val="100000"/>
              </a:lnSpc>
              <a:spcBef>
                <a:spcPts val="1400"/>
              </a:spcBef>
            </a:pPr>
            <a:r>
              <a:rPr lang="en-US" sz="1900" dirty="0">
                <a:solidFill>
                  <a:schemeClr val="accent3">
                    <a:lumMod val="25000"/>
                  </a:schemeClr>
                </a:solidFill>
                <a:latin typeface="Abadi" panose="020B0604020104020204" pitchFamily="34" charset="0"/>
              </a:rPr>
              <a:t>Understanding of the Data Requirements and Data Collection</a:t>
            </a:r>
          </a:p>
          <a:p>
            <a:pPr>
              <a:lnSpc>
                <a:spcPct val="100000"/>
              </a:lnSpc>
              <a:spcBef>
                <a:spcPts val="1400"/>
              </a:spcBef>
            </a:pPr>
            <a:r>
              <a:rPr lang="en-US" sz="1900" dirty="0">
                <a:solidFill>
                  <a:schemeClr val="accent3">
                    <a:lumMod val="25000"/>
                  </a:schemeClr>
                </a:solidFill>
                <a:latin typeface="Abadi" panose="020B0604020104020204" pitchFamily="34" charset="0"/>
              </a:rPr>
              <a:t>Exploratory Data Analysis using SQL and Visualization</a:t>
            </a:r>
          </a:p>
          <a:p>
            <a:pPr>
              <a:lnSpc>
                <a:spcPct val="100000"/>
              </a:lnSpc>
              <a:spcBef>
                <a:spcPts val="1400"/>
              </a:spcBef>
            </a:pPr>
            <a:r>
              <a:rPr lang="en-US" sz="1900" dirty="0">
                <a:solidFill>
                  <a:schemeClr val="accent3">
                    <a:lumMod val="25000"/>
                  </a:schemeClr>
                </a:solidFill>
                <a:latin typeface="Abadi" panose="020B0604020104020204" pitchFamily="34" charset="0"/>
              </a:rPr>
              <a:t>Data Preparation/Data Wrangling</a:t>
            </a:r>
          </a:p>
          <a:p>
            <a:pPr>
              <a:lnSpc>
                <a:spcPct val="100000"/>
              </a:lnSpc>
              <a:spcBef>
                <a:spcPts val="1400"/>
              </a:spcBef>
            </a:pPr>
            <a:r>
              <a:rPr lang="en-US" sz="1900" dirty="0">
                <a:solidFill>
                  <a:schemeClr val="accent3">
                    <a:lumMod val="25000"/>
                  </a:schemeClr>
                </a:solidFill>
                <a:latin typeface="Abadi" panose="020B0604020104020204" pitchFamily="34" charset="0"/>
              </a:rPr>
              <a:t>Modeling using different regression and classification algorithms</a:t>
            </a:r>
          </a:p>
          <a:p>
            <a:pPr>
              <a:lnSpc>
                <a:spcPct val="100000"/>
              </a:lnSpc>
              <a:spcBef>
                <a:spcPts val="1400"/>
              </a:spcBef>
            </a:pPr>
            <a:r>
              <a:rPr lang="en-US" sz="1900" dirty="0">
                <a:solidFill>
                  <a:schemeClr val="accent3">
                    <a:lumMod val="25000"/>
                  </a:schemeClr>
                </a:solidFill>
                <a:latin typeface="Abadi" panose="020B0604020104020204" pitchFamily="34" charset="0"/>
              </a:rPr>
              <a:t>Measurement of the accuracy of the model and Evaluation using metrics.</a:t>
            </a:r>
          </a:p>
          <a:p>
            <a:pPr>
              <a:lnSpc>
                <a:spcPct val="100000"/>
              </a:lnSpc>
              <a:spcBef>
                <a:spcPts val="1400"/>
              </a:spcBef>
            </a:pPr>
            <a:r>
              <a:rPr lang="en-US" sz="1900" dirty="0">
                <a:solidFill>
                  <a:schemeClr val="accent3">
                    <a:lumMod val="25000"/>
                  </a:schemeClr>
                </a:solidFill>
                <a:latin typeface="Abadi" panose="020B0604020104020204" pitchFamily="34" charset="0"/>
              </a:rPr>
              <a:t>Deployment of the model</a:t>
            </a:r>
          </a:p>
          <a:p>
            <a:pPr>
              <a:lnSpc>
                <a:spcPct val="100000"/>
              </a:lnSpc>
              <a:spcBef>
                <a:spcPts val="1400"/>
              </a:spcBef>
            </a:pPr>
            <a:r>
              <a:rPr lang="en-US" sz="1900" dirty="0">
                <a:solidFill>
                  <a:schemeClr val="accent3">
                    <a:lumMod val="25000"/>
                  </a:schemeClr>
                </a:solidFill>
                <a:latin typeface="Abadi" panose="020B0604020104020204" pitchFamily="34" charset="0"/>
              </a:rPr>
              <a:t>Feedback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457200" lvl="1" indent="0">
              <a:lnSpc>
                <a:spcPct val="100000"/>
              </a:lnSpc>
              <a:spcBef>
                <a:spcPts val="1400"/>
              </a:spcBef>
              <a:buNone/>
            </a:pPr>
            <a:r>
              <a:rPr lang="en-US" dirty="0">
                <a:solidFill>
                  <a:schemeClr val="bg1">
                    <a:lumMod val="50000"/>
                  </a:schemeClr>
                </a:solidFill>
              </a:rPr>
              <a:t>select min("Date") from SPACEXTBL where "Landing _Outcome" ='Success'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2000" b="0" i="0" dirty="0">
                <a:solidFill>
                  <a:schemeClr val="bg1">
                    <a:lumMod val="50000"/>
                  </a:schemeClr>
                </a:solidFill>
                <a:effectLst/>
                <a:latin typeface="-apple-system"/>
              </a:rPr>
              <a:t>02-03-2019</a:t>
            </a:r>
          </a:p>
          <a:p>
            <a:pPr marL="457200" lvl="1" indent="0">
              <a:lnSpc>
                <a:spcPct val="100000"/>
              </a:lnSpc>
              <a:spcBef>
                <a:spcPts val="1400"/>
              </a:spcBef>
              <a:buNone/>
            </a:pPr>
            <a:r>
              <a:rPr lang="en-US" dirty="0">
                <a:solidFill>
                  <a:schemeClr val="bg1">
                    <a:lumMod val="50000"/>
                  </a:schemeClr>
                </a:solidFill>
                <a:latin typeface="Abadi" panose="020B0604020104020204" pitchFamily="34" charset="0"/>
              </a:rPr>
              <a:t>--</a:t>
            </a:r>
            <a:r>
              <a:rPr lang="en-US" sz="2800" dirty="0">
                <a:solidFill>
                  <a:schemeClr val="bg1">
                    <a:lumMod val="50000"/>
                  </a:schemeClr>
                </a:solidFill>
                <a:latin typeface="Abadi" panose="020B0604020104020204" pitchFamily="34" charset="0"/>
              </a:rPr>
              <a:t> </a:t>
            </a:r>
            <a:r>
              <a:rPr lang="en-US" dirty="0">
                <a:solidFill>
                  <a:schemeClr val="bg1">
                    <a:lumMod val="50000"/>
                  </a:schemeClr>
                </a:solidFill>
                <a:latin typeface="Abadi" panose="020B0604020104020204" pitchFamily="34" charset="0"/>
              </a:rPr>
              <a:t>Landing outcome is filtered on value ‘Success’</a:t>
            </a:r>
          </a:p>
          <a:p>
            <a:pPr marL="457200" lvl="1" indent="0">
              <a:lnSpc>
                <a:spcPct val="100000"/>
              </a:lnSpc>
              <a:spcBef>
                <a:spcPts val="1400"/>
              </a:spcBef>
              <a:buNone/>
            </a:pPr>
            <a:r>
              <a:rPr lang="en-US" dirty="0">
                <a:solidFill>
                  <a:schemeClr val="bg1">
                    <a:lumMod val="50000"/>
                  </a:schemeClr>
                </a:solidFill>
                <a:latin typeface="Abadi" panose="020B0604020104020204" pitchFamily="34" charset="0"/>
              </a:rPr>
              <a:t>-- Min function is used on the Date to get the first landing date.</a:t>
            </a:r>
            <a:endParaRPr lang="en-US" sz="1800" dirty="0">
              <a:solidFill>
                <a:schemeClr val="bg1">
                  <a:lumMod val="50000"/>
                </a:schemeClr>
              </a:solidFill>
              <a:latin typeface="-apple-system"/>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0660"/>
            <a:ext cx="9745589" cy="517398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2400" dirty="0">
                <a:solidFill>
                  <a:schemeClr val="bg1">
                    <a:lumMod val="50000"/>
                  </a:schemeClr>
                </a:solidFill>
                <a:latin typeface="Abadi" panose="020B0604020104020204" pitchFamily="34" charset="0"/>
              </a:rPr>
              <a:t>select "</a:t>
            </a:r>
            <a:r>
              <a:rPr lang="en-US" sz="2400" dirty="0" err="1">
                <a:solidFill>
                  <a:schemeClr val="bg1">
                    <a:lumMod val="50000"/>
                  </a:schemeClr>
                </a:solidFill>
                <a:latin typeface="Abadi" panose="020B0604020104020204" pitchFamily="34" charset="0"/>
              </a:rPr>
              <a:t>Booster_Version</a:t>
            </a:r>
            <a:r>
              <a:rPr lang="en-US" sz="2400" dirty="0">
                <a:solidFill>
                  <a:schemeClr val="bg1">
                    <a:lumMod val="50000"/>
                  </a:schemeClr>
                </a:solidFill>
                <a:latin typeface="Abadi" panose="020B0604020104020204" pitchFamily="34" charset="0"/>
              </a:rPr>
              <a:t>" from SPACEXTBL where ("Landing _Outcome" LIKE '%Drone Ship%') AND ("PAYLOAD_MASS__KG_" between 4000 and 6000)</a:t>
            </a:r>
          </a:p>
          <a:p>
            <a:pPr marL="457200" lvl="1" indent="0">
              <a:lnSpc>
                <a:spcPct val="100000"/>
              </a:lnSpc>
              <a:spcBef>
                <a:spcPts val="1400"/>
              </a:spcBef>
              <a:buNone/>
            </a:pPr>
            <a:r>
              <a:rPr lang="en-US" sz="2400" dirty="0">
                <a:solidFill>
                  <a:schemeClr val="bg1">
                    <a:lumMod val="50000"/>
                  </a:schemeClr>
                </a:solidFill>
                <a:latin typeface="Abadi" panose="020B0604020104020204" pitchFamily="34" charset="0"/>
              </a:rPr>
              <a:t>-- Between condition is used to filter the payload range</a:t>
            </a:r>
          </a:p>
          <a:p>
            <a:pPr marL="457200" lvl="1" indent="0">
              <a:lnSpc>
                <a:spcPct val="100000"/>
              </a:lnSpc>
              <a:spcBef>
                <a:spcPts val="1400"/>
              </a:spcBef>
              <a:buNone/>
            </a:pPr>
            <a:r>
              <a:rPr lang="en-US" sz="2400" dirty="0">
                <a:solidFill>
                  <a:schemeClr val="bg1">
                    <a:lumMod val="50000"/>
                  </a:schemeClr>
                </a:solidFill>
                <a:latin typeface="Abadi" panose="020B0604020104020204" pitchFamily="34" charset="0"/>
              </a:rPr>
              <a:t>-- LIKE is used to filter the landing outcome with ‘Drone Ship’ in 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17CEFCA6-D3CB-1FCA-ADBA-569C581D3BBD}"/>
              </a:ext>
            </a:extLst>
          </p:cNvPr>
          <p:cNvGraphicFramePr>
            <a:graphicFrameLocks noGrp="1"/>
          </p:cNvGraphicFramePr>
          <p:nvPr>
            <p:extLst>
              <p:ext uri="{D42A27DB-BD31-4B8C-83A1-F6EECF244321}">
                <p14:modId xmlns:p14="http://schemas.microsoft.com/office/powerpoint/2010/main" val="2140419292"/>
              </p:ext>
            </p:extLst>
          </p:nvPr>
        </p:nvGraphicFramePr>
        <p:xfrm>
          <a:off x="1173480" y="2228850"/>
          <a:ext cx="3147060" cy="1828800"/>
        </p:xfrm>
        <a:graphic>
          <a:graphicData uri="http://schemas.openxmlformats.org/drawingml/2006/table">
            <a:tbl>
              <a:tblPr/>
              <a:tblGrid>
                <a:gridCol w="3147060">
                  <a:extLst>
                    <a:ext uri="{9D8B030D-6E8A-4147-A177-3AD203B41FA5}">
                      <a16:colId xmlns:a16="http://schemas.microsoft.com/office/drawing/2014/main" val="3399273534"/>
                    </a:ext>
                  </a:extLst>
                </a:gridCol>
              </a:tblGrid>
              <a:tr h="0">
                <a:tc>
                  <a:txBody>
                    <a:bodyPr/>
                    <a:lstStyle/>
                    <a:p>
                      <a:pPr algn="l" fontAlgn="ctr"/>
                      <a:r>
                        <a:rPr lang="en-US" dirty="0">
                          <a:effectLst/>
                          <a:latin typeface="inherit"/>
                        </a:rPr>
                        <a:t>F9 FT B1020</a:t>
                      </a:r>
                    </a:p>
                  </a:txBody>
                  <a:tcPr anchor="ctr">
                    <a:lnL>
                      <a:noFill/>
                    </a:lnL>
                    <a:lnR>
                      <a:noFill/>
                    </a:lnR>
                    <a:lnT>
                      <a:noFill/>
                    </a:lnT>
                    <a:lnB>
                      <a:noFill/>
                    </a:lnB>
                    <a:solidFill>
                      <a:srgbClr val="FFFFFF"/>
                    </a:solidFill>
                  </a:tcPr>
                </a:tc>
                <a:extLst>
                  <a:ext uri="{0D108BD9-81ED-4DB2-BD59-A6C34878D82A}">
                    <a16:rowId xmlns:a16="http://schemas.microsoft.com/office/drawing/2014/main" val="168679382"/>
                  </a:ext>
                </a:extLst>
              </a:tr>
              <a:tr h="0">
                <a:tc>
                  <a:txBody>
                    <a:bodyPr/>
                    <a:lstStyle/>
                    <a:p>
                      <a:pPr algn="l" fontAlgn="ctr"/>
                      <a:r>
                        <a:rPr lang="en-US" dirty="0">
                          <a:effectLst/>
                          <a:latin typeface="inheri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2746714263"/>
                  </a:ext>
                </a:extLst>
              </a:tr>
              <a:tr h="0">
                <a:tc>
                  <a:txBody>
                    <a:bodyPr/>
                    <a:lstStyle/>
                    <a:p>
                      <a:pPr algn="l" fontAlgn="ctr"/>
                      <a:r>
                        <a:rPr lang="en-US">
                          <a:effectLst/>
                          <a:latin typeface="inheri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382812369"/>
                  </a:ext>
                </a:extLst>
              </a:tr>
              <a:tr h="0">
                <a:tc>
                  <a:txBody>
                    <a:bodyPr/>
                    <a:lstStyle/>
                    <a:p>
                      <a:pPr algn="l" fontAlgn="ctr"/>
                      <a:r>
                        <a:rPr lang="en-US">
                          <a:effectLst/>
                          <a:latin typeface="inheri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236786958"/>
                  </a:ext>
                </a:extLst>
              </a:tr>
              <a:tr h="0">
                <a:tc>
                  <a:txBody>
                    <a:bodyPr/>
                    <a:lstStyle/>
                    <a:p>
                      <a:pPr algn="l" fontAlgn="ctr"/>
                      <a:r>
                        <a:rPr lang="en-US" dirty="0">
                          <a:effectLst/>
                          <a:latin typeface="inheri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4235630547"/>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100</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select sum(count1) from (select "</a:t>
            </a:r>
            <a:r>
              <a:rPr lang="en-US" sz="1800" dirty="0" err="1">
                <a:solidFill>
                  <a:schemeClr val="bg1">
                    <a:lumMod val="50000"/>
                  </a:schemeClr>
                </a:solidFill>
                <a:latin typeface="Abadi" panose="020B0604020104020204" pitchFamily="34" charset="0"/>
              </a:rPr>
              <a:t>Mission_Outcome</a:t>
            </a:r>
            <a:r>
              <a:rPr lang="en-US" sz="1800" dirty="0">
                <a:solidFill>
                  <a:schemeClr val="bg1">
                    <a:lumMod val="50000"/>
                  </a:schemeClr>
                </a:solidFill>
                <a:latin typeface="Abadi" panose="020B0604020104020204" pitchFamily="34" charset="0"/>
              </a:rPr>
              <a:t>", count(*) as count1  from SPACEXTBL group by "</a:t>
            </a:r>
            <a:r>
              <a:rPr lang="en-US" sz="1800" dirty="0" err="1">
                <a:solidFill>
                  <a:schemeClr val="bg1">
                    <a:lumMod val="50000"/>
                  </a:schemeClr>
                </a:solidFill>
                <a:latin typeface="Abadi" panose="020B0604020104020204" pitchFamily="34" charset="0"/>
              </a:rPr>
              <a:t>Mission_Outcome</a:t>
            </a:r>
            <a:r>
              <a:rPr lang="en-US" sz="1800" dirty="0">
                <a:solidFill>
                  <a:schemeClr val="bg1">
                    <a:lumMod val="50000"/>
                  </a:schemeClr>
                </a:solidFill>
                <a:latin typeface="Abadi" panose="020B0604020104020204" pitchFamily="34" charset="0"/>
              </a:rPr>
              <a:t>") where "</a:t>
            </a:r>
            <a:r>
              <a:rPr lang="en-US" sz="1800" dirty="0" err="1">
                <a:solidFill>
                  <a:schemeClr val="bg1">
                    <a:lumMod val="50000"/>
                  </a:schemeClr>
                </a:solidFill>
                <a:latin typeface="Abadi" panose="020B0604020104020204" pitchFamily="34" charset="0"/>
              </a:rPr>
              <a:t>Mission_Outcome</a:t>
            </a:r>
            <a:r>
              <a:rPr lang="en-US" sz="1800" dirty="0">
                <a:solidFill>
                  <a:schemeClr val="bg1">
                    <a:lumMod val="50000"/>
                  </a:schemeClr>
                </a:solidFill>
                <a:latin typeface="Abadi" panose="020B0604020104020204" pitchFamily="34" charset="0"/>
              </a:rPr>
              <a:t>" like 'Success%'</a:t>
            </a:r>
          </a:p>
          <a:p>
            <a:pPr marL="457200" lvl="1" indent="0">
              <a:lnSpc>
                <a:spcPct val="100000"/>
              </a:lnSpc>
              <a:spcBef>
                <a:spcPts val="1400"/>
              </a:spcBef>
              <a:buNone/>
            </a:pPr>
            <a:r>
              <a:rPr lang="en-US" sz="1800" dirty="0">
                <a:solidFill>
                  <a:schemeClr val="bg1">
                    <a:lumMod val="50000"/>
                  </a:schemeClr>
                </a:solidFill>
                <a:latin typeface="Abadi" panose="020B0604020104020204" pitchFamily="34" charset="0"/>
              </a:rPr>
              <a:t>--</a:t>
            </a:r>
            <a:r>
              <a:rPr lang="en-US" sz="1800" dirty="0" err="1">
                <a:solidFill>
                  <a:schemeClr val="bg1">
                    <a:lumMod val="50000"/>
                  </a:schemeClr>
                </a:solidFill>
                <a:latin typeface="Abadi" panose="020B0604020104020204" pitchFamily="34" charset="0"/>
              </a:rPr>
              <a:t>Mission_outcome</a:t>
            </a:r>
            <a:r>
              <a:rPr lang="en-US" sz="1800" dirty="0">
                <a:solidFill>
                  <a:schemeClr val="bg1">
                    <a:lumMod val="50000"/>
                  </a:schemeClr>
                </a:solidFill>
                <a:latin typeface="Abadi" panose="020B0604020104020204" pitchFamily="34" charset="0"/>
              </a:rPr>
              <a:t>  filtered with outcome with ‘Success’ in it. The categories are grouped and calculated the count, to rank them</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849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Displayed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2000" dirty="0">
                <a:solidFill>
                  <a:schemeClr val="bg1">
                    <a:lumMod val="50000"/>
                  </a:schemeClr>
                </a:solidFill>
                <a:latin typeface="Abadi" panose="020B0604020104020204" pitchFamily="34" charset="0"/>
              </a:rPr>
              <a:t>select "</a:t>
            </a:r>
            <a:r>
              <a:rPr lang="en-US" sz="2000" dirty="0" err="1">
                <a:solidFill>
                  <a:schemeClr val="bg1">
                    <a:lumMod val="50000"/>
                  </a:schemeClr>
                </a:solidFill>
                <a:latin typeface="Abadi" panose="020B0604020104020204" pitchFamily="34" charset="0"/>
              </a:rPr>
              <a:t>Booster_Version</a:t>
            </a:r>
            <a:r>
              <a:rPr lang="en-US" sz="2000" dirty="0">
                <a:solidFill>
                  <a:schemeClr val="bg1">
                    <a:lumMod val="50000"/>
                  </a:schemeClr>
                </a:solidFill>
                <a:latin typeface="Abadi" panose="020B0604020104020204" pitchFamily="34" charset="0"/>
              </a:rPr>
              <a:t>", "PAYLOAD_MASS__KG_" from SPACEXTBL where "PAYLOAD_MASS__KG_" = (select max("PAYLOAD_MASS__KG_") from SPACEXTBL)</a:t>
            </a:r>
          </a:p>
          <a:p>
            <a:pPr marL="457200" lvl="1" indent="0">
              <a:lnSpc>
                <a:spcPct val="100000"/>
              </a:lnSpc>
              <a:spcBef>
                <a:spcPts val="1400"/>
              </a:spcBef>
              <a:buNone/>
            </a:pPr>
            <a:r>
              <a:rPr lang="en-US" sz="2000" dirty="0">
                <a:solidFill>
                  <a:schemeClr val="accent3">
                    <a:lumMod val="25000"/>
                  </a:schemeClr>
                </a:solidFill>
                <a:latin typeface="Abadi" panose="020B0604020104020204" pitchFamily="34" charset="0"/>
              </a:rPr>
              <a:t> --</a:t>
            </a:r>
            <a:r>
              <a:rPr lang="en-US" sz="2000" dirty="0">
                <a:solidFill>
                  <a:schemeClr val="bg1">
                    <a:lumMod val="50000"/>
                  </a:schemeClr>
                </a:solidFill>
                <a:latin typeface="Abadi" panose="020B0604020104020204" pitchFamily="34" charset="0"/>
              </a:rPr>
              <a:t>A subquery is used to find the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8BA16CE3-B2E5-230B-5C8F-0C7149D09908}"/>
              </a:ext>
            </a:extLst>
          </p:cNvPr>
          <p:cNvGraphicFramePr>
            <a:graphicFrameLocks noGrp="1"/>
          </p:cNvGraphicFramePr>
          <p:nvPr>
            <p:extLst>
              <p:ext uri="{D42A27DB-BD31-4B8C-83A1-F6EECF244321}">
                <p14:modId xmlns:p14="http://schemas.microsoft.com/office/powerpoint/2010/main" val="2487563182"/>
              </p:ext>
            </p:extLst>
          </p:nvPr>
        </p:nvGraphicFramePr>
        <p:xfrm>
          <a:off x="7620001" y="1929492"/>
          <a:ext cx="4095296" cy="4257760"/>
        </p:xfrm>
        <a:graphic>
          <a:graphicData uri="http://schemas.openxmlformats.org/drawingml/2006/table">
            <a:tbl>
              <a:tblPr/>
              <a:tblGrid>
                <a:gridCol w="1714500">
                  <a:extLst>
                    <a:ext uri="{9D8B030D-6E8A-4147-A177-3AD203B41FA5}">
                      <a16:colId xmlns:a16="http://schemas.microsoft.com/office/drawing/2014/main" val="2263703876"/>
                    </a:ext>
                  </a:extLst>
                </a:gridCol>
                <a:gridCol w="2380796">
                  <a:extLst>
                    <a:ext uri="{9D8B030D-6E8A-4147-A177-3AD203B41FA5}">
                      <a16:colId xmlns:a16="http://schemas.microsoft.com/office/drawing/2014/main" val="1502106829"/>
                    </a:ext>
                  </a:extLst>
                </a:gridCol>
              </a:tblGrid>
              <a:tr h="240689">
                <a:tc>
                  <a:txBody>
                    <a:bodyPr/>
                    <a:lstStyle/>
                    <a:p>
                      <a:pPr algn="r" fontAlgn="ctr"/>
                      <a:r>
                        <a:rPr lang="en-US" sz="1600" b="1">
                          <a:effectLst/>
                          <a:latin typeface="inherit"/>
                        </a:rPr>
                        <a:t>Booster_Version</a:t>
                      </a:r>
                    </a:p>
                  </a:txBody>
                  <a:tcPr marL="83680" marR="83680" marT="41840" marB="41840" anchor="ctr">
                    <a:lnL>
                      <a:noFill/>
                    </a:lnL>
                    <a:lnR>
                      <a:noFill/>
                    </a:lnR>
                    <a:lnT>
                      <a:noFill/>
                    </a:lnT>
                    <a:lnB>
                      <a:noFill/>
                    </a:lnB>
                    <a:solidFill>
                      <a:srgbClr val="FFFFFF"/>
                    </a:solidFill>
                  </a:tcPr>
                </a:tc>
                <a:tc>
                  <a:txBody>
                    <a:bodyPr/>
                    <a:lstStyle/>
                    <a:p>
                      <a:pPr algn="r" fontAlgn="ctr"/>
                      <a:r>
                        <a:rPr lang="en-US" sz="1600" b="1">
                          <a:effectLst/>
                          <a:latin typeface="inherit"/>
                        </a:rPr>
                        <a:t>PAYLOAD_MASS__KG_</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922042434"/>
                  </a:ext>
                </a:extLst>
              </a:tr>
              <a:tr h="240689">
                <a:tc>
                  <a:txBody>
                    <a:bodyPr/>
                    <a:lstStyle/>
                    <a:p>
                      <a:pPr algn="r" fontAlgn="ctr"/>
                      <a:r>
                        <a:rPr lang="en-US" sz="1600">
                          <a:effectLst/>
                          <a:latin typeface="inherit"/>
                        </a:rPr>
                        <a:t>F9 B5 B1048.4</a:t>
                      </a:r>
                    </a:p>
                  </a:txBody>
                  <a:tcPr marL="83680" marR="83680" marT="41840" marB="41840" anchor="ctr">
                    <a:lnL>
                      <a:noFill/>
                    </a:lnL>
                    <a:lnR>
                      <a:noFill/>
                    </a:lnR>
                    <a:lnT>
                      <a:noFill/>
                    </a:lnT>
                    <a:lnB>
                      <a:noFill/>
                    </a:lnB>
                    <a:solidFill>
                      <a:srgbClr val="FFFFFF"/>
                    </a:solidFill>
                  </a:tcPr>
                </a:tc>
                <a:tc>
                  <a:txBody>
                    <a:bodyPr/>
                    <a:lstStyle/>
                    <a:p>
                      <a:pPr algn="r" fontAlgn="ctr"/>
                      <a:r>
                        <a:rPr lang="en-US" sz="1600" dirty="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50080158"/>
                  </a:ext>
                </a:extLst>
              </a:tr>
              <a:tr h="240689">
                <a:tc>
                  <a:txBody>
                    <a:bodyPr/>
                    <a:lstStyle/>
                    <a:p>
                      <a:pPr algn="r" fontAlgn="ctr"/>
                      <a:r>
                        <a:rPr lang="en-US" sz="1600">
                          <a:effectLst/>
                          <a:latin typeface="inherit"/>
                        </a:rPr>
                        <a:t>F9 B5 B1049.4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45974098"/>
                  </a:ext>
                </a:extLst>
              </a:tr>
              <a:tr h="240689">
                <a:tc>
                  <a:txBody>
                    <a:bodyPr/>
                    <a:lstStyle/>
                    <a:p>
                      <a:pPr algn="r" fontAlgn="ctr"/>
                      <a:r>
                        <a:rPr lang="en-US" sz="1600">
                          <a:effectLst/>
                          <a:latin typeface="inherit"/>
                        </a:rPr>
                        <a:t>F9 B5 B1051.3</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380286448"/>
                  </a:ext>
                </a:extLst>
              </a:tr>
              <a:tr h="240689">
                <a:tc>
                  <a:txBody>
                    <a:bodyPr/>
                    <a:lstStyle/>
                    <a:p>
                      <a:pPr algn="r" fontAlgn="ctr"/>
                      <a:r>
                        <a:rPr lang="en-US" sz="1600">
                          <a:effectLst/>
                          <a:latin typeface="inherit"/>
                        </a:rPr>
                        <a:t>F9 B5 B1056.4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20366370"/>
                  </a:ext>
                </a:extLst>
              </a:tr>
              <a:tr h="240689">
                <a:tc>
                  <a:txBody>
                    <a:bodyPr/>
                    <a:lstStyle/>
                    <a:p>
                      <a:pPr algn="r" fontAlgn="ctr"/>
                      <a:r>
                        <a:rPr lang="en-US" sz="1600">
                          <a:effectLst/>
                          <a:latin typeface="inherit"/>
                        </a:rPr>
                        <a:t>F9 B5 B1048.5</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2909244"/>
                  </a:ext>
                </a:extLst>
              </a:tr>
              <a:tr h="240689">
                <a:tc>
                  <a:txBody>
                    <a:bodyPr/>
                    <a:lstStyle/>
                    <a:p>
                      <a:pPr algn="r" fontAlgn="ctr"/>
                      <a:r>
                        <a:rPr lang="en-US" sz="1600">
                          <a:effectLst/>
                          <a:latin typeface="inherit"/>
                        </a:rPr>
                        <a:t>F9 B5 B1051.4</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99574853"/>
                  </a:ext>
                </a:extLst>
              </a:tr>
              <a:tr h="240689">
                <a:tc>
                  <a:txBody>
                    <a:bodyPr/>
                    <a:lstStyle/>
                    <a:p>
                      <a:pPr algn="r" fontAlgn="ctr"/>
                      <a:r>
                        <a:rPr lang="en-US" sz="1600">
                          <a:effectLst/>
                          <a:latin typeface="inherit"/>
                        </a:rPr>
                        <a:t>F9 B5 B1049.5</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47866529"/>
                  </a:ext>
                </a:extLst>
              </a:tr>
              <a:tr h="240689">
                <a:tc>
                  <a:txBody>
                    <a:bodyPr/>
                    <a:lstStyle/>
                    <a:p>
                      <a:pPr algn="r" fontAlgn="ctr"/>
                      <a:r>
                        <a:rPr lang="en-US" sz="1600">
                          <a:effectLst/>
                          <a:latin typeface="inherit"/>
                        </a:rPr>
                        <a:t>F9 B5 B1060.2</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390767210"/>
                  </a:ext>
                </a:extLst>
              </a:tr>
              <a:tr h="240689">
                <a:tc>
                  <a:txBody>
                    <a:bodyPr/>
                    <a:lstStyle/>
                    <a:p>
                      <a:pPr algn="r" fontAlgn="ctr"/>
                      <a:r>
                        <a:rPr lang="en-US" sz="1600">
                          <a:effectLst/>
                          <a:latin typeface="inherit"/>
                        </a:rPr>
                        <a:t>F9 B5 B1058.3</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07073784"/>
                  </a:ext>
                </a:extLst>
              </a:tr>
              <a:tr h="240689">
                <a:tc>
                  <a:txBody>
                    <a:bodyPr/>
                    <a:lstStyle/>
                    <a:p>
                      <a:pPr algn="r" fontAlgn="ctr"/>
                      <a:r>
                        <a:rPr lang="en-US" sz="1600">
                          <a:effectLst/>
                          <a:latin typeface="inherit"/>
                        </a:rPr>
                        <a:t>F9 B5 B1051.6</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40988466"/>
                  </a:ext>
                </a:extLst>
              </a:tr>
              <a:tr h="240689">
                <a:tc>
                  <a:txBody>
                    <a:bodyPr/>
                    <a:lstStyle/>
                    <a:p>
                      <a:pPr algn="r" fontAlgn="ctr"/>
                      <a:r>
                        <a:rPr lang="en-US" sz="1600">
                          <a:effectLst/>
                          <a:latin typeface="inherit"/>
                        </a:rPr>
                        <a:t>F9 B5 B1060.3</a:t>
                      </a:r>
                    </a:p>
                  </a:txBody>
                  <a:tcPr marL="83680" marR="83680" marT="41840" marB="41840" anchor="ctr">
                    <a:lnL>
                      <a:noFill/>
                    </a:lnL>
                    <a:lnR>
                      <a:noFill/>
                    </a:lnR>
                    <a:lnT>
                      <a:noFill/>
                    </a:lnT>
                    <a:lnB>
                      <a:noFill/>
                    </a:lnB>
                    <a:solidFill>
                      <a:srgbClr val="FFFFFF"/>
                    </a:solidFill>
                  </a:tcPr>
                </a:tc>
                <a:tc>
                  <a:txBody>
                    <a:bodyPr/>
                    <a:lstStyle/>
                    <a:p>
                      <a:pPr algn="r" fontAlgn="ctr"/>
                      <a:r>
                        <a:rPr lang="en-US" sz="160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01586445"/>
                  </a:ext>
                </a:extLst>
              </a:tr>
              <a:tr h="240689">
                <a:tc>
                  <a:txBody>
                    <a:bodyPr/>
                    <a:lstStyle/>
                    <a:p>
                      <a:pPr algn="r" fontAlgn="ctr"/>
                      <a:r>
                        <a:rPr lang="en-US" sz="1600">
                          <a:effectLst/>
                          <a:latin typeface="inherit"/>
                        </a:rPr>
                        <a:t>F9 B5 B1049.7</a:t>
                      </a:r>
                    </a:p>
                  </a:txBody>
                  <a:tcPr marL="83680" marR="83680" marT="41840" marB="41840" anchor="ctr">
                    <a:lnL>
                      <a:noFill/>
                    </a:lnL>
                    <a:lnR>
                      <a:noFill/>
                    </a:lnR>
                    <a:lnT>
                      <a:noFill/>
                    </a:lnT>
                    <a:lnB>
                      <a:noFill/>
                    </a:lnB>
                    <a:solidFill>
                      <a:srgbClr val="FFFFFF"/>
                    </a:solidFill>
                  </a:tcPr>
                </a:tc>
                <a:tc>
                  <a:txBody>
                    <a:bodyPr/>
                    <a:lstStyle/>
                    <a:p>
                      <a:pPr algn="r" fontAlgn="ctr"/>
                      <a:r>
                        <a:rPr lang="en-US" sz="1600" dirty="0">
                          <a:effectLst/>
                          <a:latin typeface="inheri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80925165"/>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127" y="1484977"/>
            <a:ext cx="9745589" cy="518252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marL="457200" lvl="1" indent="0">
              <a:lnSpc>
                <a:spcPct val="100000"/>
              </a:lnSpc>
              <a:spcBef>
                <a:spcPts val="1400"/>
              </a:spcBef>
              <a:buNone/>
            </a:pPr>
            <a:r>
              <a:rPr lang="en-US" sz="2000" dirty="0">
                <a:solidFill>
                  <a:schemeClr val="bg1">
                    <a:lumMod val="50000"/>
                  </a:schemeClr>
                </a:solidFill>
                <a:latin typeface="Abadi"/>
              </a:rPr>
              <a:t>%</a:t>
            </a:r>
            <a:r>
              <a:rPr lang="en-US" sz="2000" dirty="0" err="1">
                <a:solidFill>
                  <a:schemeClr val="bg1">
                    <a:lumMod val="50000"/>
                  </a:schemeClr>
                </a:solidFill>
                <a:latin typeface="Abadi"/>
              </a:rPr>
              <a:t>sql</a:t>
            </a:r>
            <a:r>
              <a:rPr lang="en-US" sz="2000" dirty="0">
                <a:solidFill>
                  <a:schemeClr val="bg1">
                    <a:lumMod val="50000"/>
                  </a:schemeClr>
                </a:solidFill>
                <a:latin typeface="Abadi"/>
              </a:rPr>
              <a:t> select </a:t>
            </a:r>
            <a:r>
              <a:rPr lang="en-US" sz="2000" dirty="0" err="1">
                <a:solidFill>
                  <a:schemeClr val="bg1">
                    <a:lumMod val="50000"/>
                  </a:schemeClr>
                </a:solidFill>
                <a:latin typeface="Abadi"/>
              </a:rPr>
              <a:t>substr</a:t>
            </a:r>
            <a:r>
              <a:rPr lang="en-US" sz="2000" dirty="0">
                <a:solidFill>
                  <a:schemeClr val="bg1">
                    <a:lumMod val="50000"/>
                  </a:schemeClr>
                </a:solidFill>
                <a:latin typeface="Abadi"/>
              </a:rPr>
              <a:t>(Date,4,2) as month, "Landing _Outcome","</a:t>
            </a:r>
            <a:r>
              <a:rPr lang="en-US" sz="2000" dirty="0" err="1">
                <a:solidFill>
                  <a:schemeClr val="bg1">
                    <a:lumMod val="50000"/>
                  </a:schemeClr>
                </a:solidFill>
                <a:latin typeface="Abadi"/>
              </a:rPr>
              <a:t>Booster_Version</a:t>
            </a:r>
            <a:r>
              <a:rPr lang="en-US" sz="2000" dirty="0">
                <a:solidFill>
                  <a:schemeClr val="bg1">
                    <a:lumMod val="50000"/>
                  </a:schemeClr>
                </a:solidFill>
                <a:latin typeface="Abadi"/>
              </a:rPr>
              <a:t>", "</a:t>
            </a:r>
            <a:r>
              <a:rPr lang="en-US" sz="2000" dirty="0" err="1">
                <a:solidFill>
                  <a:schemeClr val="bg1">
                    <a:lumMod val="50000"/>
                  </a:schemeClr>
                </a:solidFill>
                <a:latin typeface="Abadi"/>
              </a:rPr>
              <a:t>Launch_Site</a:t>
            </a:r>
            <a:r>
              <a:rPr lang="en-US" sz="2000" dirty="0">
                <a:solidFill>
                  <a:schemeClr val="bg1">
                    <a:lumMod val="50000"/>
                  </a:schemeClr>
                </a:solidFill>
                <a:latin typeface="Abadi"/>
              </a:rPr>
              <a:t>" from SPACEXTBL where ("Landing _Outcome" like '%Failure (drone ship)%') and </a:t>
            </a:r>
            <a:r>
              <a:rPr lang="en-US" sz="2000" dirty="0" err="1">
                <a:solidFill>
                  <a:schemeClr val="bg1">
                    <a:lumMod val="50000"/>
                  </a:schemeClr>
                </a:solidFill>
                <a:latin typeface="Abadi"/>
              </a:rPr>
              <a:t>substr</a:t>
            </a:r>
            <a:r>
              <a:rPr lang="en-US" sz="2000" dirty="0">
                <a:solidFill>
                  <a:schemeClr val="bg1">
                    <a:lumMod val="50000"/>
                  </a:schemeClr>
                </a:solidFill>
                <a:latin typeface="Abadi"/>
              </a:rPr>
              <a:t>(Date,7,4)='2015’</a:t>
            </a:r>
          </a:p>
          <a:p>
            <a:pPr marL="457200" lvl="1" indent="0">
              <a:lnSpc>
                <a:spcPct val="100000"/>
              </a:lnSpc>
              <a:spcBef>
                <a:spcPts val="1400"/>
              </a:spcBef>
              <a:buNone/>
            </a:pPr>
            <a:r>
              <a:rPr lang="en-US" sz="1600" dirty="0">
                <a:solidFill>
                  <a:schemeClr val="bg1">
                    <a:lumMod val="50000"/>
                  </a:schemeClr>
                </a:solidFill>
                <a:latin typeface="Abadi"/>
              </a:rPr>
              <a:t>-- </a:t>
            </a:r>
            <a:r>
              <a:rPr lang="en-US" sz="1600" dirty="0" err="1">
                <a:solidFill>
                  <a:schemeClr val="bg1">
                    <a:lumMod val="50000"/>
                  </a:schemeClr>
                </a:solidFill>
                <a:latin typeface="Abadi"/>
              </a:rPr>
              <a:t>substr</a:t>
            </a:r>
            <a:r>
              <a:rPr lang="en-US" sz="1600" dirty="0">
                <a:solidFill>
                  <a:schemeClr val="bg1">
                    <a:lumMod val="50000"/>
                  </a:schemeClr>
                </a:solidFill>
                <a:latin typeface="Abadi"/>
              </a:rPr>
              <a:t> function is used to get the year and month value from Date</a:t>
            </a:r>
          </a:p>
          <a:p>
            <a:pPr marL="457200" lvl="1" indent="0">
              <a:lnSpc>
                <a:spcPct val="100000"/>
              </a:lnSpc>
              <a:spcBef>
                <a:spcPts val="1400"/>
              </a:spcBef>
              <a:buNone/>
            </a:pPr>
            <a:r>
              <a:rPr lang="en-US" sz="1600" dirty="0">
                <a:solidFill>
                  <a:schemeClr val="bg1">
                    <a:lumMod val="50000"/>
                  </a:schemeClr>
                </a:solidFill>
                <a:latin typeface="Abadi"/>
              </a:rPr>
              <a:t>-- A subquery is used to filter the landing outcome in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06AF7001-66BC-E5B3-1F68-B4E171EA4DFA}"/>
              </a:ext>
            </a:extLst>
          </p:cNvPr>
          <p:cNvGraphicFramePr>
            <a:graphicFrameLocks noGrp="1"/>
          </p:cNvGraphicFramePr>
          <p:nvPr>
            <p:extLst>
              <p:ext uri="{D42A27DB-BD31-4B8C-83A1-F6EECF244321}">
                <p14:modId xmlns:p14="http://schemas.microsoft.com/office/powerpoint/2010/main" val="3008510302"/>
              </p:ext>
            </p:extLst>
          </p:nvPr>
        </p:nvGraphicFramePr>
        <p:xfrm>
          <a:off x="1066799" y="2221982"/>
          <a:ext cx="8887672" cy="2194560"/>
        </p:xfrm>
        <a:graphic>
          <a:graphicData uri="http://schemas.openxmlformats.org/drawingml/2006/table">
            <a:tbl>
              <a:tblPr/>
              <a:tblGrid>
                <a:gridCol w="2221918">
                  <a:extLst>
                    <a:ext uri="{9D8B030D-6E8A-4147-A177-3AD203B41FA5}">
                      <a16:colId xmlns:a16="http://schemas.microsoft.com/office/drawing/2014/main" val="970844210"/>
                    </a:ext>
                  </a:extLst>
                </a:gridCol>
                <a:gridCol w="2221918">
                  <a:extLst>
                    <a:ext uri="{9D8B030D-6E8A-4147-A177-3AD203B41FA5}">
                      <a16:colId xmlns:a16="http://schemas.microsoft.com/office/drawing/2014/main" val="3428947696"/>
                    </a:ext>
                  </a:extLst>
                </a:gridCol>
                <a:gridCol w="2221918">
                  <a:extLst>
                    <a:ext uri="{9D8B030D-6E8A-4147-A177-3AD203B41FA5}">
                      <a16:colId xmlns:a16="http://schemas.microsoft.com/office/drawing/2014/main" val="2610900874"/>
                    </a:ext>
                  </a:extLst>
                </a:gridCol>
                <a:gridCol w="2221918">
                  <a:extLst>
                    <a:ext uri="{9D8B030D-6E8A-4147-A177-3AD203B41FA5}">
                      <a16:colId xmlns:a16="http://schemas.microsoft.com/office/drawing/2014/main" val="162398185"/>
                    </a:ext>
                  </a:extLst>
                </a:gridCol>
              </a:tblGrid>
              <a:tr h="334520">
                <a:tc>
                  <a:txBody>
                    <a:bodyPr/>
                    <a:lstStyle/>
                    <a:p>
                      <a:pPr algn="l" fontAlgn="ctr"/>
                      <a:r>
                        <a:rPr lang="en-US" b="1">
                          <a:effectLst/>
                          <a:latin typeface="inherit"/>
                        </a:rPr>
                        <a:t>month</a:t>
                      </a:r>
                    </a:p>
                  </a:txBody>
                  <a:tcPr anchor="ctr">
                    <a:lnL>
                      <a:noFill/>
                    </a:lnL>
                    <a:lnR>
                      <a:noFill/>
                    </a:lnR>
                    <a:lnT>
                      <a:noFill/>
                    </a:lnT>
                    <a:lnB>
                      <a:noFill/>
                    </a:lnB>
                    <a:solidFill>
                      <a:srgbClr val="FFFFFF"/>
                    </a:solidFill>
                  </a:tcPr>
                </a:tc>
                <a:tc>
                  <a:txBody>
                    <a:bodyPr/>
                    <a:lstStyle/>
                    <a:p>
                      <a:pPr algn="l" fontAlgn="ctr"/>
                      <a:r>
                        <a:rPr lang="en-US" b="1" dirty="0">
                          <a:effectLst/>
                          <a:latin typeface="inherit"/>
                        </a:rPr>
                        <a:t>Landing _Outcome</a:t>
                      </a:r>
                    </a:p>
                  </a:txBody>
                  <a:tcPr anchor="ctr">
                    <a:lnL>
                      <a:noFill/>
                    </a:lnL>
                    <a:lnR>
                      <a:noFill/>
                    </a:lnR>
                    <a:lnT>
                      <a:noFill/>
                    </a:lnT>
                    <a:lnB>
                      <a:noFill/>
                    </a:lnB>
                    <a:solidFill>
                      <a:srgbClr val="FFFFFF"/>
                    </a:solidFill>
                  </a:tcPr>
                </a:tc>
                <a:tc>
                  <a:txBody>
                    <a:bodyPr/>
                    <a:lstStyle/>
                    <a:p>
                      <a:pPr algn="l" fontAlgn="ctr"/>
                      <a:r>
                        <a:rPr lang="en-US" b="1">
                          <a:effectLst/>
                          <a:latin typeface="inherit"/>
                        </a:rPr>
                        <a:t>Booster_Version</a:t>
                      </a:r>
                    </a:p>
                  </a:txBody>
                  <a:tcPr anchor="ctr">
                    <a:lnL>
                      <a:noFill/>
                    </a:lnL>
                    <a:lnR>
                      <a:noFill/>
                    </a:lnR>
                    <a:lnT>
                      <a:noFill/>
                    </a:lnT>
                    <a:lnB>
                      <a:noFill/>
                    </a:lnB>
                    <a:solidFill>
                      <a:srgbClr val="FFFFFF"/>
                    </a:solidFill>
                  </a:tcPr>
                </a:tc>
                <a:tc>
                  <a:txBody>
                    <a:bodyPr/>
                    <a:lstStyle/>
                    <a:p>
                      <a:pPr algn="l" fontAlgn="ctr"/>
                      <a:r>
                        <a:rPr lang="en-US" b="1">
                          <a:effectLst/>
                          <a:latin typeface="inheri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281929405"/>
                  </a:ext>
                </a:extLst>
              </a:tr>
              <a:tr h="334520">
                <a:tc>
                  <a:txBody>
                    <a:bodyPr/>
                    <a:lstStyle/>
                    <a:p>
                      <a:pPr algn="l" fontAlgn="ctr"/>
                      <a:r>
                        <a:rPr lang="en-US">
                          <a:effectLst/>
                          <a:latin typeface="inherit"/>
                        </a:rPr>
                        <a:t>01</a:t>
                      </a:r>
                    </a:p>
                  </a:txBody>
                  <a:tcPr anchor="ctr">
                    <a:lnL>
                      <a:noFill/>
                    </a:lnL>
                    <a:lnR>
                      <a:noFill/>
                    </a:lnR>
                    <a:lnT>
                      <a:noFill/>
                    </a:lnT>
                    <a:lnB>
                      <a:noFill/>
                    </a:lnB>
                    <a:solidFill>
                      <a:srgbClr val="FFFFFF"/>
                    </a:solidFill>
                  </a:tcPr>
                </a:tc>
                <a:tc>
                  <a:txBody>
                    <a:bodyPr/>
                    <a:lstStyle/>
                    <a:p>
                      <a:pPr algn="l" fontAlgn="ctr"/>
                      <a:r>
                        <a:rPr lang="en-US">
                          <a:effectLst/>
                          <a:latin typeface="inherit"/>
                        </a:rPr>
                        <a:t>Failure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F9 v1.1 B1012</a:t>
                      </a:r>
                    </a:p>
                  </a:txBody>
                  <a:tcPr anchor="ctr">
                    <a:lnL>
                      <a:noFill/>
                    </a:lnL>
                    <a:lnR>
                      <a:noFill/>
                    </a:lnR>
                    <a:lnT>
                      <a:noFill/>
                    </a:lnT>
                    <a:lnB>
                      <a:noFill/>
                    </a:lnB>
                    <a:solidFill>
                      <a:srgbClr val="FFFFFF"/>
                    </a:solidFill>
                  </a:tcPr>
                </a:tc>
                <a:tc>
                  <a:txBody>
                    <a:bodyPr/>
                    <a:lstStyle/>
                    <a:p>
                      <a:pPr algn="l" fontAlgn="ctr"/>
                      <a:r>
                        <a:rPr lang="en-US">
                          <a:effectLst/>
                          <a:latin typeface="inheri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552689116"/>
                  </a:ext>
                </a:extLst>
              </a:tr>
              <a:tr h="334520">
                <a:tc>
                  <a:txBody>
                    <a:bodyPr/>
                    <a:lstStyle/>
                    <a:p>
                      <a:pPr algn="l" fontAlgn="ctr"/>
                      <a:r>
                        <a:rPr lang="en-US">
                          <a:effectLst/>
                          <a:latin typeface="inherit"/>
                        </a:rPr>
                        <a:t>04</a:t>
                      </a:r>
                    </a:p>
                  </a:txBody>
                  <a:tcPr anchor="ctr">
                    <a:lnL>
                      <a:noFill/>
                    </a:lnL>
                    <a:lnR>
                      <a:noFill/>
                    </a:lnR>
                    <a:lnT>
                      <a:noFill/>
                    </a:lnT>
                    <a:lnB>
                      <a:noFill/>
                    </a:lnB>
                    <a:solidFill>
                      <a:srgbClr val="FFFFFF"/>
                    </a:solidFill>
                  </a:tcPr>
                </a:tc>
                <a:tc>
                  <a:txBody>
                    <a:bodyPr/>
                    <a:lstStyle/>
                    <a:p>
                      <a:pPr algn="l" fontAlgn="ctr"/>
                      <a:r>
                        <a:rPr lang="en-US">
                          <a:effectLst/>
                          <a:latin typeface="inherit"/>
                        </a:rPr>
                        <a:t>Failure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F9 v1.1 B1015</a:t>
                      </a:r>
                    </a:p>
                  </a:txBody>
                  <a:tcPr anchor="ctr">
                    <a:lnL>
                      <a:noFill/>
                    </a:lnL>
                    <a:lnR>
                      <a:noFill/>
                    </a:lnR>
                    <a:lnT>
                      <a:noFill/>
                    </a:lnT>
                    <a:lnB>
                      <a:noFill/>
                    </a:lnB>
                    <a:solidFill>
                      <a:srgbClr val="FFFFFF"/>
                    </a:solidFill>
                  </a:tcPr>
                </a:tc>
                <a:tc>
                  <a:txBody>
                    <a:bodyPr/>
                    <a:lstStyle/>
                    <a:p>
                      <a:pPr algn="l" fontAlgn="ctr"/>
                      <a:r>
                        <a:rPr lang="en-US">
                          <a:effectLst/>
                          <a:latin typeface="inheri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281412128"/>
                  </a:ext>
                </a:extLst>
              </a:tr>
              <a:tr h="334520">
                <a:tc>
                  <a:txBody>
                    <a:bodyPr/>
                    <a:lstStyle/>
                    <a:p>
                      <a:pPr algn="l" fontAlgn="ctr"/>
                      <a:r>
                        <a:rPr lang="en-US" dirty="0">
                          <a:effectLst/>
                          <a:latin typeface="inherit"/>
                        </a:rPr>
                        <a:t>01</a:t>
                      </a:r>
                    </a:p>
                  </a:txBody>
                  <a:tcPr anchor="ctr">
                    <a:lnL>
                      <a:noFill/>
                    </a:lnL>
                    <a:lnR>
                      <a:noFill/>
                    </a:lnR>
                    <a:lnT>
                      <a:noFill/>
                    </a:lnT>
                    <a:lnB>
                      <a:noFill/>
                    </a:lnB>
                    <a:solidFill>
                      <a:srgbClr val="FFFFFF"/>
                    </a:solidFill>
                  </a:tcPr>
                </a:tc>
                <a:tc>
                  <a:txBody>
                    <a:bodyPr/>
                    <a:lstStyle/>
                    <a:p>
                      <a:pPr algn="l" fontAlgn="ctr"/>
                      <a:r>
                        <a:rPr lang="en-US" dirty="0">
                          <a:effectLst/>
                          <a:latin typeface="inherit"/>
                        </a:rPr>
                        <a:t>Failure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F9 v1.1 B1017</a:t>
                      </a:r>
                    </a:p>
                  </a:txBody>
                  <a:tcPr anchor="ctr">
                    <a:lnL>
                      <a:noFill/>
                    </a:lnL>
                    <a:lnR>
                      <a:noFill/>
                    </a:lnR>
                    <a:lnT>
                      <a:noFill/>
                    </a:lnT>
                    <a:lnB>
                      <a:noFill/>
                    </a:lnB>
                    <a:solidFill>
                      <a:srgbClr val="FFFFFF"/>
                    </a:solidFill>
                  </a:tcPr>
                </a:tc>
                <a:tc>
                  <a:txBody>
                    <a:bodyPr/>
                    <a:lstStyle/>
                    <a:p>
                      <a:pPr algn="l" fontAlgn="ctr"/>
                      <a:r>
                        <a:rPr lang="en-US">
                          <a:effectLst/>
                          <a:latin typeface="inheri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855611681"/>
                  </a:ext>
                </a:extLst>
              </a:tr>
              <a:tr h="334520">
                <a:tc>
                  <a:txBody>
                    <a:bodyPr/>
                    <a:lstStyle/>
                    <a:p>
                      <a:pPr algn="l" fontAlgn="ctr"/>
                      <a:r>
                        <a:rPr lang="en-US">
                          <a:effectLst/>
                          <a:latin typeface="inherit"/>
                        </a:rPr>
                        <a:t>03</a:t>
                      </a:r>
                    </a:p>
                  </a:txBody>
                  <a:tcPr anchor="ctr">
                    <a:lnL>
                      <a:noFill/>
                    </a:lnL>
                    <a:lnR>
                      <a:noFill/>
                    </a:lnR>
                    <a:lnT>
                      <a:noFill/>
                    </a:lnT>
                    <a:lnB>
                      <a:noFill/>
                    </a:lnB>
                    <a:solidFill>
                      <a:srgbClr val="FFFFFF"/>
                    </a:solidFill>
                  </a:tcPr>
                </a:tc>
                <a:tc>
                  <a:txBody>
                    <a:bodyPr/>
                    <a:lstStyle/>
                    <a:p>
                      <a:pPr algn="l" fontAlgn="ctr"/>
                      <a:r>
                        <a:rPr lang="en-US">
                          <a:effectLst/>
                          <a:latin typeface="inherit"/>
                        </a:rPr>
                        <a:t>Failure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F9 FT B1020</a:t>
                      </a:r>
                    </a:p>
                  </a:txBody>
                  <a:tcPr anchor="ctr">
                    <a:lnL>
                      <a:noFill/>
                    </a:lnL>
                    <a:lnR>
                      <a:noFill/>
                    </a:lnR>
                    <a:lnT>
                      <a:noFill/>
                    </a:lnT>
                    <a:lnB>
                      <a:noFill/>
                    </a:lnB>
                    <a:solidFill>
                      <a:srgbClr val="FFFFFF"/>
                    </a:solidFill>
                  </a:tcPr>
                </a:tc>
                <a:tc>
                  <a:txBody>
                    <a:bodyPr/>
                    <a:lstStyle/>
                    <a:p>
                      <a:pPr algn="l" fontAlgn="ctr"/>
                      <a:r>
                        <a:rPr lang="en-US" dirty="0">
                          <a:effectLst/>
                          <a:latin typeface="inheri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241825277"/>
                  </a:ext>
                </a:extLst>
              </a:tr>
              <a:tr h="334520">
                <a:tc>
                  <a:txBody>
                    <a:bodyPr/>
                    <a:lstStyle/>
                    <a:p>
                      <a:pPr algn="l" fontAlgn="ctr"/>
                      <a:r>
                        <a:rPr lang="en-US">
                          <a:effectLst/>
                          <a:latin typeface="inherit"/>
                        </a:rPr>
                        <a:t>06</a:t>
                      </a:r>
                    </a:p>
                  </a:txBody>
                  <a:tcPr anchor="ctr">
                    <a:lnL>
                      <a:noFill/>
                    </a:lnL>
                    <a:lnR>
                      <a:noFill/>
                    </a:lnR>
                    <a:lnT>
                      <a:noFill/>
                    </a:lnT>
                    <a:lnB>
                      <a:noFill/>
                    </a:lnB>
                    <a:solidFill>
                      <a:srgbClr val="FFFFFF"/>
                    </a:solidFill>
                  </a:tcPr>
                </a:tc>
                <a:tc>
                  <a:txBody>
                    <a:bodyPr/>
                    <a:lstStyle/>
                    <a:p>
                      <a:pPr algn="l" fontAlgn="ctr"/>
                      <a:r>
                        <a:rPr lang="en-US" dirty="0">
                          <a:effectLst/>
                          <a:latin typeface="inherit"/>
                        </a:rPr>
                        <a:t>Failure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F9 FT B1024</a:t>
                      </a:r>
                    </a:p>
                  </a:txBody>
                  <a:tcPr anchor="ctr">
                    <a:lnL>
                      <a:noFill/>
                    </a:lnL>
                    <a:lnR>
                      <a:noFill/>
                    </a:lnR>
                    <a:lnT>
                      <a:noFill/>
                    </a:lnT>
                    <a:lnB>
                      <a:noFill/>
                    </a:lnB>
                    <a:solidFill>
                      <a:srgbClr val="FFFFFF"/>
                    </a:solidFill>
                  </a:tcPr>
                </a:tc>
                <a:tc>
                  <a:txBody>
                    <a:bodyPr/>
                    <a:lstStyle/>
                    <a:p>
                      <a:pPr algn="l" fontAlgn="ctr"/>
                      <a:r>
                        <a:rPr lang="en-US" dirty="0">
                          <a:effectLst/>
                          <a:latin typeface="inheri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02577301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1140"/>
            <a:ext cx="9745589" cy="50215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457200" lvl="1" indent="0">
              <a:lnSpc>
                <a:spcPct val="100000"/>
              </a:lnSpc>
              <a:spcBef>
                <a:spcPts val="1400"/>
              </a:spcBef>
              <a:buNone/>
            </a:pPr>
            <a:r>
              <a:rPr lang="en-US" sz="1800" dirty="0">
                <a:solidFill>
                  <a:schemeClr val="bg1">
                    <a:lumMod val="50000"/>
                  </a:schemeClr>
                </a:solidFill>
                <a:latin typeface="Abadi"/>
              </a:rPr>
              <a:t>select "Landing _Outcome", count(*) as count1 from SPACEXTBL group by "Landing _Outcome" having "Landing _Outcome" in (select DISTINCT "Landing _Outcome" from SPACEXTBL where ("Date" between "04-06-2010" and "20-03-2017") and ("Landing _Outcome" like "%Success%")) ORDER BY count1 DESC</a:t>
            </a:r>
          </a:p>
          <a:p>
            <a:pPr marL="457200" lvl="1" indent="0">
              <a:lnSpc>
                <a:spcPct val="100000"/>
              </a:lnSpc>
              <a:spcBef>
                <a:spcPts val="1400"/>
              </a:spcBef>
              <a:buNone/>
            </a:pPr>
            <a:r>
              <a:rPr lang="en-US" sz="1800" dirty="0">
                <a:solidFill>
                  <a:schemeClr val="bg1">
                    <a:lumMod val="50000"/>
                  </a:schemeClr>
                </a:solidFill>
                <a:latin typeface="Abadi"/>
              </a:rPr>
              <a:t>--Group By and Having is used for grouping and subquery is used to get the values between the dates; DESC is used to rank the count in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90985C1E-8454-79B7-3FA0-0F8BFC420220}"/>
              </a:ext>
            </a:extLst>
          </p:cNvPr>
          <p:cNvGraphicFramePr>
            <a:graphicFrameLocks noGrp="1"/>
          </p:cNvGraphicFramePr>
          <p:nvPr>
            <p:extLst>
              <p:ext uri="{D42A27DB-BD31-4B8C-83A1-F6EECF244321}">
                <p14:modId xmlns:p14="http://schemas.microsoft.com/office/powerpoint/2010/main" val="3779544321"/>
              </p:ext>
            </p:extLst>
          </p:nvPr>
        </p:nvGraphicFramePr>
        <p:xfrm>
          <a:off x="1059180" y="2300317"/>
          <a:ext cx="7749540" cy="1463040"/>
        </p:xfrm>
        <a:graphic>
          <a:graphicData uri="http://schemas.openxmlformats.org/drawingml/2006/table">
            <a:tbl>
              <a:tblPr/>
              <a:tblGrid>
                <a:gridCol w="3874770">
                  <a:extLst>
                    <a:ext uri="{9D8B030D-6E8A-4147-A177-3AD203B41FA5}">
                      <a16:colId xmlns:a16="http://schemas.microsoft.com/office/drawing/2014/main" val="112951079"/>
                    </a:ext>
                  </a:extLst>
                </a:gridCol>
                <a:gridCol w="3874770">
                  <a:extLst>
                    <a:ext uri="{9D8B030D-6E8A-4147-A177-3AD203B41FA5}">
                      <a16:colId xmlns:a16="http://schemas.microsoft.com/office/drawing/2014/main" val="1390622306"/>
                    </a:ext>
                  </a:extLst>
                </a:gridCol>
              </a:tblGrid>
              <a:tr h="0">
                <a:tc>
                  <a:txBody>
                    <a:bodyPr/>
                    <a:lstStyle/>
                    <a:p>
                      <a:pPr algn="l" fontAlgn="ctr"/>
                      <a:r>
                        <a:rPr lang="en-US" b="1">
                          <a:effectLst/>
                          <a:latin typeface="inherit"/>
                        </a:rPr>
                        <a:t>Landing _Outcome</a:t>
                      </a:r>
                    </a:p>
                  </a:txBody>
                  <a:tcPr anchor="ctr">
                    <a:lnL>
                      <a:noFill/>
                    </a:lnL>
                    <a:lnR>
                      <a:noFill/>
                    </a:lnR>
                    <a:lnT>
                      <a:noFill/>
                    </a:lnT>
                    <a:lnB>
                      <a:noFill/>
                    </a:lnB>
                    <a:solidFill>
                      <a:srgbClr val="FFFFFF"/>
                    </a:solidFill>
                  </a:tcPr>
                </a:tc>
                <a:tc>
                  <a:txBody>
                    <a:bodyPr/>
                    <a:lstStyle/>
                    <a:p>
                      <a:pPr algn="l" fontAlgn="ctr"/>
                      <a:r>
                        <a:rPr lang="en-US" b="1" dirty="0">
                          <a:effectLst/>
                          <a:latin typeface="inherit"/>
                        </a:rPr>
                        <a:t>count1</a:t>
                      </a:r>
                    </a:p>
                  </a:txBody>
                  <a:tcPr anchor="ctr">
                    <a:lnL>
                      <a:noFill/>
                    </a:lnL>
                    <a:lnR>
                      <a:noFill/>
                    </a:lnR>
                    <a:lnT>
                      <a:noFill/>
                    </a:lnT>
                    <a:lnB>
                      <a:noFill/>
                    </a:lnB>
                    <a:solidFill>
                      <a:srgbClr val="FFFFFF"/>
                    </a:solidFill>
                  </a:tcPr>
                </a:tc>
                <a:extLst>
                  <a:ext uri="{0D108BD9-81ED-4DB2-BD59-A6C34878D82A}">
                    <a16:rowId xmlns:a16="http://schemas.microsoft.com/office/drawing/2014/main" val="2290603903"/>
                  </a:ext>
                </a:extLst>
              </a:tr>
              <a:tr h="0">
                <a:tc>
                  <a:txBody>
                    <a:bodyPr/>
                    <a:lstStyle/>
                    <a:p>
                      <a:pPr algn="l" fontAlgn="ctr"/>
                      <a:r>
                        <a:rPr lang="en-US">
                          <a:effectLst/>
                          <a:latin typeface="inherit"/>
                        </a:rPr>
                        <a:t>Success</a:t>
                      </a:r>
                    </a:p>
                  </a:txBody>
                  <a:tcPr anchor="ctr">
                    <a:lnL>
                      <a:noFill/>
                    </a:lnL>
                    <a:lnR>
                      <a:noFill/>
                    </a:lnR>
                    <a:lnT>
                      <a:noFill/>
                    </a:lnT>
                    <a:lnB>
                      <a:noFill/>
                    </a:lnB>
                    <a:solidFill>
                      <a:srgbClr val="FFFFFF"/>
                    </a:solidFill>
                  </a:tcPr>
                </a:tc>
                <a:tc>
                  <a:txBody>
                    <a:bodyPr/>
                    <a:lstStyle/>
                    <a:p>
                      <a:pPr algn="l" fontAlgn="ctr"/>
                      <a:r>
                        <a:rPr lang="en-US">
                          <a:effectLst/>
                          <a:latin typeface="inherit"/>
                        </a:rPr>
                        <a:t>38</a:t>
                      </a:r>
                    </a:p>
                  </a:txBody>
                  <a:tcPr anchor="ctr">
                    <a:lnL>
                      <a:noFill/>
                    </a:lnL>
                    <a:lnR>
                      <a:noFill/>
                    </a:lnR>
                    <a:lnT>
                      <a:noFill/>
                    </a:lnT>
                    <a:lnB>
                      <a:noFill/>
                    </a:lnB>
                    <a:solidFill>
                      <a:srgbClr val="FFFFFF"/>
                    </a:solidFill>
                  </a:tcPr>
                </a:tc>
                <a:extLst>
                  <a:ext uri="{0D108BD9-81ED-4DB2-BD59-A6C34878D82A}">
                    <a16:rowId xmlns:a16="http://schemas.microsoft.com/office/drawing/2014/main" val="939324"/>
                  </a:ext>
                </a:extLst>
              </a:tr>
              <a:tr h="0">
                <a:tc>
                  <a:txBody>
                    <a:bodyPr/>
                    <a:lstStyle/>
                    <a:p>
                      <a:pPr algn="l" fontAlgn="ctr"/>
                      <a:r>
                        <a:rPr lang="en-US">
                          <a:effectLst/>
                          <a:latin typeface="inherit"/>
                        </a:rPr>
                        <a:t>Success (drone ship)</a:t>
                      </a:r>
                    </a:p>
                  </a:txBody>
                  <a:tcPr anchor="ctr">
                    <a:lnL>
                      <a:noFill/>
                    </a:lnL>
                    <a:lnR>
                      <a:noFill/>
                    </a:lnR>
                    <a:lnT>
                      <a:noFill/>
                    </a:lnT>
                    <a:lnB>
                      <a:noFill/>
                    </a:lnB>
                    <a:solidFill>
                      <a:srgbClr val="FFFFFF"/>
                    </a:solidFill>
                  </a:tcPr>
                </a:tc>
                <a:tc>
                  <a:txBody>
                    <a:bodyPr/>
                    <a:lstStyle/>
                    <a:p>
                      <a:pPr algn="l" fontAlgn="ctr"/>
                      <a:r>
                        <a:rPr lang="en-US">
                          <a:effectLst/>
                          <a:latin typeface="inherit"/>
                        </a:rPr>
                        <a:t>14</a:t>
                      </a:r>
                    </a:p>
                  </a:txBody>
                  <a:tcPr anchor="ctr">
                    <a:lnL>
                      <a:noFill/>
                    </a:lnL>
                    <a:lnR>
                      <a:noFill/>
                    </a:lnR>
                    <a:lnT>
                      <a:noFill/>
                    </a:lnT>
                    <a:lnB>
                      <a:noFill/>
                    </a:lnB>
                    <a:solidFill>
                      <a:srgbClr val="FFFFFF"/>
                    </a:solidFill>
                  </a:tcPr>
                </a:tc>
                <a:extLst>
                  <a:ext uri="{0D108BD9-81ED-4DB2-BD59-A6C34878D82A}">
                    <a16:rowId xmlns:a16="http://schemas.microsoft.com/office/drawing/2014/main" val="1431786933"/>
                  </a:ext>
                </a:extLst>
              </a:tr>
              <a:tr h="0">
                <a:tc>
                  <a:txBody>
                    <a:bodyPr/>
                    <a:lstStyle/>
                    <a:p>
                      <a:pPr algn="l" fontAlgn="ctr"/>
                      <a:r>
                        <a:rPr lang="en-US">
                          <a:effectLst/>
                          <a:latin typeface="inherit"/>
                        </a:rPr>
                        <a:t>Success (ground pad)</a:t>
                      </a:r>
                    </a:p>
                  </a:txBody>
                  <a:tcPr anchor="ctr">
                    <a:lnL>
                      <a:noFill/>
                    </a:lnL>
                    <a:lnR>
                      <a:noFill/>
                    </a:lnR>
                    <a:lnT>
                      <a:noFill/>
                    </a:lnT>
                    <a:lnB>
                      <a:noFill/>
                    </a:lnB>
                    <a:solidFill>
                      <a:srgbClr val="FFFFFF"/>
                    </a:solidFill>
                  </a:tcPr>
                </a:tc>
                <a:tc>
                  <a:txBody>
                    <a:bodyPr/>
                    <a:lstStyle/>
                    <a:p>
                      <a:pPr algn="l" fontAlgn="ctr"/>
                      <a:r>
                        <a:rPr lang="en-US" dirty="0">
                          <a:effectLst/>
                          <a:latin typeface="inherit"/>
                        </a:rPr>
                        <a:t>9</a:t>
                      </a:r>
                    </a:p>
                  </a:txBody>
                  <a:tcPr anchor="ctr">
                    <a:lnL>
                      <a:noFill/>
                    </a:lnL>
                    <a:lnR>
                      <a:noFill/>
                    </a:lnR>
                    <a:lnT>
                      <a:noFill/>
                    </a:lnT>
                    <a:lnB>
                      <a:noFill/>
                    </a:lnB>
                    <a:solidFill>
                      <a:srgbClr val="FFFFFF"/>
                    </a:solidFill>
                  </a:tcPr>
                </a:tc>
                <a:extLst>
                  <a:ext uri="{0D108BD9-81ED-4DB2-BD59-A6C34878D82A}">
                    <a16:rowId xmlns:a16="http://schemas.microsoft.com/office/drawing/2014/main" val="271429981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4940"/>
            <a:ext cx="9745589" cy="47520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All launch sites are marked with markers and circles (</a:t>
            </a:r>
            <a:r>
              <a:rPr lang="en-US" sz="1600" dirty="0">
                <a:solidFill>
                  <a:schemeClr val="accent3">
                    <a:lumMod val="25000"/>
                  </a:schemeClr>
                </a:solidFill>
                <a:latin typeface="Abadi"/>
              </a:rPr>
              <a:t>need to expand to see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launch sites are closer to each other except for the VAFB-SLC</a:t>
            </a:r>
          </a:p>
          <a:p>
            <a:pPr>
              <a:lnSpc>
                <a:spcPct val="100000"/>
              </a:lnSpc>
              <a:spcBef>
                <a:spcPts val="1400"/>
              </a:spcBef>
            </a:pPr>
            <a:r>
              <a:rPr lang="en-US" sz="2200" dirty="0">
                <a:solidFill>
                  <a:schemeClr val="accent3">
                    <a:lumMod val="25000"/>
                  </a:schemeClr>
                </a:solidFill>
                <a:latin typeface="Abadi"/>
              </a:rPr>
              <a:t>All sites are in close proximity to the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 Launch Sites &gt;</a:t>
            </a:r>
          </a:p>
        </p:txBody>
      </p:sp>
      <p:pic>
        <p:nvPicPr>
          <p:cNvPr id="10" name="Picture 9">
            <a:extLst>
              <a:ext uri="{FF2B5EF4-FFF2-40B4-BE49-F238E27FC236}">
                <a16:creationId xmlns:a16="http://schemas.microsoft.com/office/drawing/2014/main" id="{9846C524-7F11-3EF6-72A4-F3BDB0DA8EC5}"/>
              </a:ext>
            </a:extLst>
          </p:cNvPr>
          <p:cNvPicPr>
            <a:picLocks noChangeAspect="1"/>
          </p:cNvPicPr>
          <p:nvPr/>
        </p:nvPicPr>
        <p:blipFill>
          <a:blip r:embed="rId3"/>
          <a:stretch>
            <a:fillRect/>
          </a:stretch>
        </p:blipFill>
        <p:spPr>
          <a:xfrm>
            <a:off x="1054322" y="2992494"/>
            <a:ext cx="9461277" cy="50558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color coded based on whether the launch was a success or failure.</a:t>
            </a:r>
          </a:p>
          <a:p>
            <a:pPr>
              <a:lnSpc>
                <a:spcPct val="100000"/>
              </a:lnSpc>
              <a:spcBef>
                <a:spcPts val="1400"/>
              </a:spcBef>
            </a:pPr>
            <a:r>
              <a:rPr lang="en-US" sz="2200" dirty="0">
                <a:solidFill>
                  <a:schemeClr val="accent3">
                    <a:lumMod val="25000"/>
                  </a:schemeClr>
                </a:solidFill>
                <a:latin typeface="Abadi"/>
              </a:rPr>
              <a:t>Since the launch records have the exact same coordinates, a marker cluster is a good way to simplify the map.</a:t>
            </a:r>
            <a:endParaRPr lang="en-US"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 Launch Success/Failure </a:t>
            </a:r>
          </a:p>
        </p:txBody>
      </p:sp>
      <p:pic>
        <p:nvPicPr>
          <p:cNvPr id="4" name="Picture 3">
            <a:extLst>
              <a:ext uri="{FF2B5EF4-FFF2-40B4-BE49-F238E27FC236}">
                <a16:creationId xmlns:a16="http://schemas.microsoft.com/office/drawing/2014/main" id="{578726C8-A639-D639-B91E-F7583DE13FE1}"/>
              </a:ext>
            </a:extLst>
          </p:cNvPr>
          <p:cNvPicPr>
            <a:picLocks noChangeAspect="1"/>
          </p:cNvPicPr>
          <p:nvPr/>
        </p:nvPicPr>
        <p:blipFill>
          <a:blip r:embed="rId3"/>
          <a:stretch>
            <a:fillRect/>
          </a:stretch>
        </p:blipFill>
        <p:spPr>
          <a:xfrm>
            <a:off x="770010" y="3429000"/>
            <a:ext cx="5715000" cy="4111149"/>
          </a:xfrm>
          <a:prstGeom prst="rect">
            <a:avLst/>
          </a:prstGeom>
        </p:spPr>
      </p:pic>
      <p:pic>
        <p:nvPicPr>
          <p:cNvPr id="7" name="Picture 6">
            <a:extLst>
              <a:ext uri="{FF2B5EF4-FFF2-40B4-BE49-F238E27FC236}">
                <a16:creationId xmlns:a16="http://schemas.microsoft.com/office/drawing/2014/main" id="{B9A094D5-147E-FAA2-FF46-61B4D9532C0D}"/>
              </a:ext>
            </a:extLst>
          </p:cNvPr>
          <p:cNvPicPr>
            <a:picLocks noChangeAspect="1"/>
          </p:cNvPicPr>
          <p:nvPr/>
        </p:nvPicPr>
        <p:blipFill>
          <a:blip r:embed="rId4"/>
          <a:stretch>
            <a:fillRect/>
          </a:stretch>
        </p:blipFill>
        <p:spPr>
          <a:xfrm>
            <a:off x="6659881" y="3485096"/>
            <a:ext cx="5143500" cy="375390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7" name="Content Placeholder 6">
            <a:extLst>
              <a:ext uri="{FF2B5EF4-FFF2-40B4-BE49-F238E27FC236}">
                <a16:creationId xmlns:a16="http://schemas.microsoft.com/office/drawing/2014/main" id="{BFB22C6E-EFD4-1F47-35AE-4E196BB20595}"/>
              </a:ext>
            </a:extLst>
          </p:cNvPr>
          <p:cNvPicPr>
            <a:picLocks noGrp="1" noChangeAspect="1"/>
          </p:cNvPicPr>
          <p:nvPr>
            <p:ph idx="4294967295"/>
          </p:nvPr>
        </p:nvPicPr>
        <p:blipFill>
          <a:blip r:embed="rId3"/>
          <a:stretch>
            <a:fillRect/>
          </a:stretch>
        </p:blipFill>
        <p:spPr>
          <a:xfrm>
            <a:off x="770010" y="1690688"/>
            <a:ext cx="11131623" cy="5586412"/>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 Distance to Coastline</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0180"/>
            <a:ext cx="10399485" cy="51130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bg1">
                    <a:lumMod val="50000"/>
                  </a:schemeClr>
                </a:solidFill>
                <a:latin typeface="Abadi" panose="020B0604020104020204" pitchFamily="34" charset="0"/>
              </a:rPr>
              <a:t>SpaceX is a rocket launching company that has successfully deployed payloads into space with the lowest cost in the industry. SpaceX’s cost savings come from reusing the first stage rocket.</a:t>
            </a:r>
          </a:p>
          <a:p>
            <a:pPr marL="0" indent="0">
              <a:spcBef>
                <a:spcPts val="1400"/>
              </a:spcBef>
              <a:buNone/>
            </a:pPr>
            <a:r>
              <a:rPr lang="en-US" sz="2200" dirty="0" err="1">
                <a:solidFill>
                  <a:schemeClr val="bg1">
                    <a:lumMod val="50000"/>
                  </a:schemeClr>
                </a:solidFill>
                <a:latin typeface="Abadi" panose="020B0604020104020204" pitchFamily="34" charset="0"/>
              </a:rPr>
              <a:t>SpaceY</a:t>
            </a:r>
            <a:r>
              <a:rPr lang="en-US" sz="2200" dirty="0">
                <a:solidFill>
                  <a:schemeClr val="bg1">
                    <a:lumMod val="50000"/>
                  </a:schemeClr>
                </a:solidFill>
                <a:latin typeface="Abadi" panose="020B0604020104020204" pitchFamily="34" charset="0"/>
              </a:rPr>
              <a:t> company wants to get into the rocket launching business. They want to study the current players in the market and their success factors and cost structure. They started with analyzing the data available from competitor SpaceX both from their website and from the public data available on web</a:t>
            </a:r>
            <a:r>
              <a:rPr lang="en-US" sz="2200" dirty="0">
                <a:solidFill>
                  <a:schemeClr val="accent3">
                    <a:lumMod val="25000"/>
                  </a:schemeClr>
                </a:solidFill>
                <a:latin typeface="Abadi" panose="020B0604020104020204" pitchFamily="34" charset="0"/>
              </a:rPr>
              <a: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err="1">
                <a:solidFill>
                  <a:schemeClr val="bg1">
                    <a:lumMod val="50000"/>
                  </a:schemeClr>
                </a:solidFill>
                <a:latin typeface="Abadi" panose="020B0604020104020204" pitchFamily="34" charset="0"/>
              </a:rPr>
              <a:t>SpaceY</a:t>
            </a:r>
            <a:r>
              <a:rPr lang="en-US" sz="2200" dirty="0">
                <a:solidFill>
                  <a:schemeClr val="bg1">
                    <a:lumMod val="50000"/>
                  </a:schemeClr>
                </a:solidFill>
                <a:latin typeface="Abadi" panose="020B0604020104020204" pitchFamily="34" charset="0"/>
              </a:rPr>
              <a:t> wants to find out: </a:t>
            </a:r>
          </a:p>
          <a:p>
            <a:pPr>
              <a:spcBef>
                <a:spcPts val="1400"/>
              </a:spcBef>
            </a:pPr>
            <a:r>
              <a:rPr lang="en-US" sz="2200" dirty="0">
                <a:solidFill>
                  <a:schemeClr val="bg1">
                    <a:lumMod val="50000"/>
                  </a:schemeClr>
                </a:solidFill>
                <a:latin typeface="Abadi" panose="020B0604020104020204" pitchFamily="34" charset="0"/>
              </a:rPr>
              <a:t>how the payload affects success</a:t>
            </a:r>
          </a:p>
          <a:p>
            <a:pPr>
              <a:spcBef>
                <a:spcPts val="1400"/>
              </a:spcBef>
            </a:pPr>
            <a:r>
              <a:rPr lang="en-US" sz="2200" dirty="0">
                <a:solidFill>
                  <a:schemeClr val="bg1">
                    <a:lumMod val="50000"/>
                  </a:schemeClr>
                </a:solidFill>
                <a:latin typeface="Abadi" panose="020B0604020104020204" pitchFamily="34" charset="0"/>
              </a:rPr>
              <a:t>how the location of the launch makes a difference in success rate</a:t>
            </a:r>
          </a:p>
          <a:p>
            <a:pPr>
              <a:spcBef>
                <a:spcPts val="1400"/>
              </a:spcBef>
            </a:pPr>
            <a:r>
              <a:rPr lang="en-US" sz="2200" dirty="0">
                <a:solidFill>
                  <a:schemeClr val="bg1">
                    <a:lumMod val="50000"/>
                  </a:schemeClr>
                </a:solidFill>
                <a:latin typeface="Abadi" panose="020B0604020104020204" pitchFamily="34" charset="0"/>
              </a:rPr>
              <a:t>how the flight experience (number of flights) affecting the success, etc.</a:t>
            </a:r>
          </a:p>
          <a:p>
            <a:pPr>
              <a:spcBef>
                <a:spcPts val="1400"/>
              </a:spcBef>
            </a:pPr>
            <a:r>
              <a:rPr lang="en-US" sz="2200" dirty="0">
                <a:solidFill>
                  <a:schemeClr val="bg1">
                    <a:lumMod val="50000"/>
                  </a:schemeClr>
                </a:solidFill>
                <a:latin typeface="Abadi" panose="020B0604020104020204" pitchFamily="34" charset="0"/>
              </a:rPr>
              <a:t>the cost associated with the first stage landing successfully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0431" y="6427211"/>
            <a:ext cx="10553309" cy="1604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chart shows KSC-LC-39A has the most successful launches.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hlinkClick r:id="rId3"/>
              </a:rPr>
              <a:t>https://github.com/samk-watson/Capstone/blob/main/plotly_dash.py</a:t>
            </a:r>
            <a:endParaRPr lang="en-US" sz="20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 Launch Success Count&gt;</a:t>
            </a:r>
          </a:p>
        </p:txBody>
      </p:sp>
      <p:pic>
        <p:nvPicPr>
          <p:cNvPr id="7" name="Picture 6">
            <a:extLst>
              <a:ext uri="{FF2B5EF4-FFF2-40B4-BE49-F238E27FC236}">
                <a16:creationId xmlns:a16="http://schemas.microsoft.com/office/drawing/2014/main" id="{2D12D41E-C03C-B913-C084-117B6A8854AF}"/>
              </a:ext>
            </a:extLst>
          </p:cNvPr>
          <p:cNvPicPr>
            <a:picLocks noChangeAspect="1"/>
          </p:cNvPicPr>
          <p:nvPr/>
        </p:nvPicPr>
        <p:blipFill>
          <a:blip r:embed="rId4"/>
          <a:stretch>
            <a:fillRect/>
          </a:stretch>
        </p:blipFill>
        <p:spPr>
          <a:xfrm>
            <a:off x="320431" y="1165861"/>
            <a:ext cx="10888980" cy="50825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73535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a:t>
            </a:r>
          </a:p>
          <a:p>
            <a:pPr marL="0" indent="0">
              <a:lnSpc>
                <a:spcPct val="100000"/>
              </a:lnSpc>
              <a:spcBef>
                <a:spcPts val="1400"/>
              </a:spcBef>
              <a:buNone/>
            </a:pPr>
            <a:r>
              <a:rPr lang="en-US" sz="2200" dirty="0">
                <a:solidFill>
                  <a:schemeClr val="accent3">
                    <a:lumMod val="25000"/>
                  </a:schemeClr>
                </a:solidFill>
                <a:latin typeface="Abadi"/>
              </a:rPr>
              <a:t>KSC-LC-39A has the highest launch success rate.</a:t>
            </a:r>
          </a:p>
          <a:p>
            <a:pPr marL="0" indent="0">
              <a:lnSpc>
                <a:spcPct val="100000"/>
              </a:lnSpc>
              <a:spcBef>
                <a:spcPts val="1400"/>
              </a:spcBef>
              <a:buNone/>
            </a:pPr>
            <a:r>
              <a:rPr lang="en-US" sz="2200" dirty="0">
                <a:solidFill>
                  <a:schemeClr val="accent3">
                    <a:lumMod val="25000"/>
                  </a:schemeClr>
                </a:solidFill>
                <a:latin typeface="Abadi"/>
              </a:rPr>
              <a:t>Successful landing – 10</a:t>
            </a:r>
          </a:p>
          <a:p>
            <a:pPr marL="0" indent="0">
              <a:lnSpc>
                <a:spcPct val="100000"/>
              </a:lnSpc>
              <a:spcBef>
                <a:spcPts val="1400"/>
              </a:spcBef>
              <a:buNone/>
            </a:pPr>
            <a:r>
              <a:rPr lang="en-US" sz="2200" dirty="0">
                <a:solidFill>
                  <a:schemeClr val="accent3">
                    <a:lumMod val="25000"/>
                  </a:schemeClr>
                </a:solidFill>
                <a:latin typeface="Abadi"/>
              </a:rPr>
              <a:t>Failed landings – 3</a:t>
            </a:r>
          </a:p>
          <a:p>
            <a:pPr marL="0" indent="0">
              <a:lnSpc>
                <a:spcPct val="100000"/>
              </a:lnSpc>
              <a:spcBef>
                <a:spcPts val="1400"/>
              </a:spcBef>
              <a:buNone/>
            </a:pPr>
            <a:r>
              <a:rPr lang="en-US" sz="2200" dirty="0">
                <a:solidFill>
                  <a:schemeClr val="accent3">
                    <a:lumMod val="25000"/>
                  </a:schemeClr>
                </a:solidFill>
                <a:latin typeface="Abadi"/>
              </a:rPr>
              <a:t>Success rate –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a:t>
            </a:r>
          </a:p>
        </p:txBody>
      </p:sp>
      <p:pic>
        <p:nvPicPr>
          <p:cNvPr id="4" name="Picture 3">
            <a:extLst>
              <a:ext uri="{FF2B5EF4-FFF2-40B4-BE49-F238E27FC236}">
                <a16:creationId xmlns:a16="http://schemas.microsoft.com/office/drawing/2014/main" id="{17D807AA-D5E2-6F28-F898-AEFB2EA93021}"/>
              </a:ext>
            </a:extLst>
          </p:cNvPr>
          <p:cNvPicPr>
            <a:picLocks noChangeAspect="1"/>
          </p:cNvPicPr>
          <p:nvPr/>
        </p:nvPicPr>
        <p:blipFill>
          <a:blip r:embed="rId3"/>
          <a:stretch>
            <a:fillRect/>
          </a:stretch>
        </p:blipFill>
        <p:spPr>
          <a:xfrm>
            <a:off x="6758940" y="1679099"/>
            <a:ext cx="5227320" cy="46443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967849" cy="435133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payloads between 2000 kg and 5500 kg have the highest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https://github.com/samk-watson/Capstone/blob/main/plotly_dash.py</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2CE1CF88-F40A-FA4C-5C96-10B6090D4791}"/>
              </a:ext>
            </a:extLst>
          </p:cNvPr>
          <p:cNvPicPr>
            <a:picLocks noChangeAspect="1"/>
          </p:cNvPicPr>
          <p:nvPr/>
        </p:nvPicPr>
        <p:blipFill>
          <a:blip r:embed="rId4"/>
          <a:stretch>
            <a:fillRect/>
          </a:stretch>
        </p:blipFill>
        <p:spPr>
          <a:xfrm>
            <a:off x="6027811" y="1254930"/>
            <a:ext cx="6324600" cy="54430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marL="0" indent="0">
              <a:lnSpc>
                <a:spcPct val="100000"/>
              </a:lnSpc>
              <a:spcBef>
                <a:spcPts val="1400"/>
              </a:spcBef>
              <a:buNone/>
            </a:pPr>
            <a:r>
              <a:rPr lang="en-US" sz="2200" dirty="0">
                <a:solidFill>
                  <a:schemeClr val="bg1">
                    <a:lumMod val="50000"/>
                  </a:schemeClr>
                </a:solidFill>
                <a:latin typeface="Abadi" panose="020B0604020104020204" pitchFamily="34" charset="0"/>
              </a:rPr>
              <a:t> -- Decision tree has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6386" name="Picture 2">
            <a:extLst>
              <a:ext uri="{FF2B5EF4-FFF2-40B4-BE49-F238E27FC236}">
                <a16:creationId xmlns:a16="http://schemas.microsoft.com/office/drawing/2014/main" id="{DDE0637E-5DCA-76A5-2B30-9E0AE9AFE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797" y="2091748"/>
            <a:ext cx="521017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362" name="Picture 2">
            <a:extLst>
              <a:ext uri="{FF2B5EF4-FFF2-40B4-BE49-F238E27FC236}">
                <a16:creationId xmlns:a16="http://schemas.microsoft.com/office/drawing/2014/main" id="{64CC3D71-FB6A-B4A7-B40E-5CABD9E2C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955" y="2445068"/>
            <a:ext cx="5048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Model has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KSC-LC-39A launch site has the highest success rate for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ES-L1, GEO, SSO are the orbits with the highest success rates.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9200"/>
            <a:ext cx="10104817" cy="563880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Main data collection was from a SpaceX REST API, by using multiple endpoints</a:t>
            </a:r>
          </a:p>
          <a:p>
            <a:pPr lvl="1">
              <a:lnSpc>
                <a:spcPct val="120000"/>
              </a:lnSpc>
              <a:spcBef>
                <a:spcPts val="1400"/>
              </a:spcBef>
            </a:pPr>
            <a:r>
              <a:rPr lang="en-US" sz="5600" dirty="0">
                <a:solidFill>
                  <a:schemeClr val="bg2">
                    <a:lumMod val="50000"/>
                  </a:schemeClr>
                </a:solidFill>
                <a:latin typeface="Abadi"/>
              </a:rPr>
              <a:t>Data available in wiki pages were collected using web scraping</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HTML tables were extracted using </a:t>
            </a:r>
            <a:r>
              <a:rPr lang="en-US" sz="5600" dirty="0" err="1">
                <a:solidFill>
                  <a:schemeClr val="bg2">
                    <a:lumMod val="50000"/>
                  </a:schemeClr>
                </a:solidFill>
                <a:latin typeface="Abadi"/>
              </a:rPr>
              <a:t>BeautifulSoup</a:t>
            </a:r>
            <a:r>
              <a:rPr lang="en-US" sz="5600" dirty="0">
                <a:solidFill>
                  <a:schemeClr val="bg2">
                    <a:lumMod val="50000"/>
                  </a:schemeClr>
                </a:solidFill>
                <a:latin typeface="Abadi"/>
              </a:rPr>
              <a:t> to data frame</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6400" dirty="0">
                <a:solidFill>
                  <a:schemeClr val="bg1">
                    <a:lumMod val="50000"/>
                  </a:schemeClr>
                </a:solidFill>
                <a:latin typeface="Abadi"/>
              </a:rPr>
              <a:t>Exploratory data analysis was performed using SQL and various data points were calculated and compared.</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lvl="1">
              <a:lnSpc>
                <a:spcPct val="120000"/>
              </a:lnSpc>
              <a:spcBef>
                <a:spcPts val="1400"/>
              </a:spcBef>
            </a:pPr>
            <a:r>
              <a:rPr lang="en-US" sz="6400" dirty="0">
                <a:solidFill>
                  <a:schemeClr val="bg1">
                    <a:lumMod val="50000"/>
                  </a:schemeClr>
                </a:solidFill>
                <a:latin typeface="Abadi"/>
              </a:rPr>
              <a:t>Geographical data analysis is conducted by Folium. </a:t>
            </a:r>
          </a:p>
          <a:p>
            <a:pPr lvl="1">
              <a:lnSpc>
                <a:spcPct val="120000"/>
              </a:lnSpc>
              <a:spcBef>
                <a:spcPts val="1400"/>
              </a:spcBef>
            </a:pPr>
            <a:r>
              <a:rPr lang="en-US" sz="6400" dirty="0">
                <a:solidFill>
                  <a:schemeClr val="bg1">
                    <a:lumMod val="50000"/>
                  </a:schemeClr>
                </a:solidFill>
                <a:latin typeface="Abadi"/>
              </a:rPr>
              <a:t>Using </a:t>
            </a:r>
            <a:r>
              <a:rPr lang="en-US" sz="6400" dirty="0" err="1">
                <a:solidFill>
                  <a:schemeClr val="bg1">
                    <a:lumMod val="50000"/>
                  </a:schemeClr>
                </a:solidFill>
                <a:latin typeface="Abadi"/>
              </a:rPr>
              <a:t>Plotly</a:t>
            </a:r>
            <a:r>
              <a:rPr lang="en-US" sz="6400" dirty="0">
                <a:solidFill>
                  <a:schemeClr val="bg1">
                    <a:lumMod val="50000"/>
                  </a:schemeClr>
                </a:solidFill>
                <a:latin typeface="Abadi"/>
              </a:rPr>
              <a:t>, various charts such as bar chart, scatter graph, line charts were created to perform data analysis</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Logistic, KNN, Tree, SVC are used to make classification models</a:t>
            </a:r>
          </a:p>
          <a:p>
            <a:pPr marL="0" indent="0">
              <a:lnSpc>
                <a:spcPct val="120000"/>
              </a:lnSpc>
              <a:spcBef>
                <a:spcPts val="1400"/>
              </a:spcBef>
              <a:buNone/>
            </a:pP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solidFill>
                  <a:schemeClr val="bg1">
                    <a:lumMod val="50000"/>
                  </a:schemeClr>
                </a:solidFill>
                <a:latin typeface="Abadi" panose="020B0604020104020204" pitchFamily="34" charset="0"/>
              </a:rPr>
              <a:t>The main data is collected from a SpaceX Rest API using requests package and get method.</a:t>
            </a:r>
          </a:p>
          <a:p>
            <a:pPr>
              <a:lnSpc>
                <a:spcPct val="100000"/>
              </a:lnSpc>
              <a:spcBef>
                <a:spcPts val="1400"/>
              </a:spcBef>
            </a:pPr>
            <a:r>
              <a:rPr lang="en-US" sz="2400" dirty="0">
                <a:solidFill>
                  <a:schemeClr val="bg1">
                    <a:lumMod val="50000"/>
                  </a:schemeClr>
                </a:solidFill>
                <a:latin typeface="Abadi"/>
              </a:rPr>
              <a:t>The result obtained from API was converted to JSON objects using .</a:t>
            </a:r>
            <a:r>
              <a:rPr lang="en-US" sz="2400" dirty="0" err="1">
                <a:solidFill>
                  <a:schemeClr val="bg1">
                    <a:lumMod val="50000"/>
                  </a:schemeClr>
                </a:solidFill>
                <a:latin typeface="Abadi"/>
              </a:rPr>
              <a:t>json</a:t>
            </a:r>
            <a:r>
              <a:rPr lang="en-US" sz="2400" dirty="0">
                <a:solidFill>
                  <a:schemeClr val="bg1">
                    <a:lumMod val="50000"/>
                  </a:schemeClr>
                </a:solidFill>
                <a:latin typeface="Abadi"/>
              </a:rPr>
              <a:t>() method.</a:t>
            </a:r>
          </a:p>
          <a:p>
            <a:pPr>
              <a:lnSpc>
                <a:spcPct val="100000"/>
              </a:lnSpc>
              <a:spcBef>
                <a:spcPts val="1400"/>
              </a:spcBef>
            </a:pPr>
            <a:r>
              <a:rPr lang="en-US" sz="2400" dirty="0">
                <a:solidFill>
                  <a:schemeClr val="bg1">
                    <a:lumMod val="50000"/>
                  </a:schemeClr>
                </a:solidFill>
                <a:latin typeface="Abadi"/>
              </a:rPr>
              <a:t>JSON objects are converted to Pandas Data Frame using </a:t>
            </a:r>
            <a:r>
              <a:rPr lang="en-US" sz="2400" dirty="0" err="1">
                <a:solidFill>
                  <a:schemeClr val="bg1">
                    <a:lumMod val="50000"/>
                  </a:schemeClr>
                </a:solidFill>
                <a:latin typeface="Abadi"/>
              </a:rPr>
              <a:t>json_normalize</a:t>
            </a:r>
            <a:r>
              <a:rPr lang="en-US" sz="2400" dirty="0">
                <a:solidFill>
                  <a:schemeClr val="bg1">
                    <a:lumMod val="50000"/>
                  </a:schemeClr>
                </a:solidFill>
                <a:latin typeface="Abadi"/>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bg1">
                    <a:lumMod val="50000"/>
                  </a:schemeClr>
                </a:solidFill>
                <a:latin typeface="Abadi" panose="020B0604020104020204" pitchFamily="34" charset="0"/>
              </a:rPr>
              <a:t>The Falcon 9 flight data was collected from the Wiki pages using </a:t>
            </a:r>
            <a:r>
              <a:rPr lang="en-US" sz="2400" dirty="0" err="1">
                <a:solidFill>
                  <a:schemeClr val="bg1">
                    <a:lumMod val="50000"/>
                  </a:schemeClr>
                </a:solidFill>
                <a:latin typeface="Abadi" panose="020B0604020104020204" pitchFamily="34" charset="0"/>
              </a:rPr>
              <a:t>BeautifulSoup</a:t>
            </a:r>
            <a:r>
              <a:rPr lang="en-US" sz="2400" dirty="0">
                <a:solidFill>
                  <a:schemeClr val="bg1">
                    <a:lumMod val="50000"/>
                  </a:schemeClr>
                </a:solidFill>
                <a:latin typeface="Abadi" panose="020B0604020104020204" pitchFamily="34" charset="0"/>
              </a:rPr>
              <a:t> package.</a:t>
            </a:r>
          </a:p>
          <a:p>
            <a:pPr>
              <a:lnSpc>
                <a:spcPct val="100000"/>
              </a:lnSpc>
              <a:spcBef>
                <a:spcPts val="1400"/>
              </a:spcBef>
            </a:pPr>
            <a:r>
              <a:rPr lang="en-US" sz="2400" dirty="0">
                <a:solidFill>
                  <a:schemeClr val="bg1">
                    <a:lumMod val="50000"/>
                  </a:schemeClr>
                </a:solidFill>
                <a:latin typeface="Abadi" panose="020B0604020104020204" pitchFamily="34" charset="0"/>
              </a:rPr>
              <a:t>Data was read into data frame using Pandas </a:t>
            </a:r>
            <a:r>
              <a:rPr lang="en-US" sz="2400" dirty="0" err="1">
                <a:solidFill>
                  <a:schemeClr val="bg1">
                    <a:lumMod val="50000"/>
                  </a:schemeClr>
                </a:solidFill>
                <a:latin typeface="Abadi" panose="020B0604020104020204" pitchFamily="34" charset="0"/>
              </a:rPr>
              <a:t>read_html</a:t>
            </a:r>
            <a:r>
              <a:rPr lang="en-US" sz="2400" dirty="0">
                <a:solidFill>
                  <a:schemeClr val="bg1">
                    <a:lumMod val="50000"/>
                  </a:schemeClr>
                </a:solidFill>
                <a:latin typeface="Abadi" panose="020B0604020104020204" pitchFamily="34" charset="0"/>
              </a:rPr>
              <a:t> method</a:t>
            </a:r>
            <a:r>
              <a:rPr lang="en-US" sz="24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a:t>
            </a:r>
            <a:r>
              <a:rPr lang="en-US" sz="1600" dirty="0">
                <a:solidFill>
                  <a:srgbClr val="1C7DDB"/>
                </a:solidFill>
                <a:latin typeface="Abadi"/>
              </a:rPr>
              <a:t>response = </a:t>
            </a:r>
            <a:r>
              <a:rPr lang="en-US" sz="1600" dirty="0" err="1">
                <a:solidFill>
                  <a:srgbClr val="1C7DDB"/>
                </a:solidFill>
                <a:latin typeface="Abadi"/>
              </a:rPr>
              <a:t>requests.get</a:t>
            </a:r>
            <a:r>
              <a:rPr lang="en-US" sz="1600" dirty="0">
                <a:solidFill>
                  <a:srgbClr val="1C7DDB"/>
                </a:solidFill>
                <a:latin typeface="Abadi"/>
              </a:rPr>
              <a:t>(</a:t>
            </a:r>
            <a:r>
              <a:rPr lang="en-US" sz="1600" dirty="0" err="1">
                <a:solidFill>
                  <a:srgbClr val="1C7DDB"/>
                </a:solidFill>
                <a:latin typeface="Abadi"/>
              </a:rPr>
              <a:t>url</a:t>
            </a:r>
            <a:r>
              <a:rPr lang="en-US" sz="1600" dirty="0">
                <a:solidFill>
                  <a:srgbClr val="1C7DDB"/>
                </a:solidFill>
                <a:latin typeface="Abadi"/>
              </a:rPr>
              <a:t>)</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a:t>
            </a:r>
            <a:r>
              <a:rPr lang="en-US" sz="1600" dirty="0">
                <a:solidFill>
                  <a:srgbClr val="1C7DDB"/>
                </a:solidFill>
                <a:latin typeface="Abadi"/>
              </a:rPr>
              <a:t>data = </a:t>
            </a:r>
            <a:r>
              <a:rPr lang="en-US" sz="1600" dirty="0" err="1">
                <a:solidFill>
                  <a:srgbClr val="1C7DDB"/>
                </a:solidFill>
                <a:latin typeface="Abadi"/>
              </a:rPr>
              <a:t>response.json</a:t>
            </a:r>
            <a:r>
              <a:rPr lang="en-US" sz="1600" dirty="0">
                <a:solidFill>
                  <a:srgbClr val="1C7DDB"/>
                </a:solidFill>
                <a:latin typeface="Abadi"/>
              </a:rPr>
              <a:t>()</a:t>
            </a: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a:t>
            </a:r>
            <a:r>
              <a:rPr lang="en-US" sz="1600" dirty="0" err="1">
                <a:solidFill>
                  <a:srgbClr val="1C7DDB"/>
                </a:solidFill>
                <a:latin typeface="Abadi"/>
              </a:rPr>
              <a:t>df</a:t>
            </a:r>
            <a:r>
              <a:rPr lang="en-US" sz="1600" dirty="0">
                <a:solidFill>
                  <a:srgbClr val="1C7DDB"/>
                </a:solidFill>
                <a:latin typeface="Abadi"/>
              </a:rPr>
              <a:t> = </a:t>
            </a:r>
            <a:r>
              <a:rPr lang="en-US" sz="1600" dirty="0" err="1">
                <a:solidFill>
                  <a:srgbClr val="1C7DDB"/>
                </a:solidFill>
                <a:latin typeface="Abadi"/>
              </a:rPr>
              <a:t>pd.json_normalize</a:t>
            </a:r>
            <a:r>
              <a:rPr lang="en-US" sz="1600" dirty="0">
                <a:solidFill>
                  <a:srgbClr val="1C7DDB"/>
                </a:solidFill>
                <a:latin typeface="Abadi"/>
              </a:rPr>
              <a:t>(data)</a:t>
            </a: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400" dirty="0">
                <a:solidFill>
                  <a:schemeClr val="accent3">
                    <a:lumMod val="25000"/>
                  </a:schemeClr>
                </a:solidFill>
                <a:latin typeface="Abadi" panose="020B0604020104020204" pitchFamily="34" charset="0"/>
              </a:rPr>
              <a:t>Data collection with SpaceX REST API</a:t>
            </a:r>
          </a:p>
          <a:p>
            <a:pPr marL="457200" lvl="1" indent="0">
              <a:lnSpc>
                <a:spcPct val="100000"/>
              </a:lnSpc>
              <a:spcBef>
                <a:spcPts val="1400"/>
              </a:spcBef>
              <a:buNone/>
            </a:pPr>
            <a:r>
              <a:rPr lang="en-US" sz="1800" dirty="0">
                <a:solidFill>
                  <a:schemeClr val="accent3">
                    <a:lumMod val="25000"/>
                  </a:schemeClr>
                </a:solidFill>
                <a:latin typeface="Abadi"/>
              </a:rPr>
              <a:t>import requests library</a:t>
            </a:r>
          </a:p>
          <a:p>
            <a:pPr marL="457200" lvl="1" indent="0">
              <a:lnSpc>
                <a:spcPct val="100000"/>
              </a:lnSpc>
              <a:spcBef>
                <a:spcPts val="1400"/>
              </a:spcBef>
              <a:buNone/>
            </a:pPr>
            <a:r>
              <a:rPr lang="en-US" sz="1800" dirty="0">
                <a:solidFill>
                  <a:schemeClr val="accent3">
                    <a:lumMod val="25000"/>
                  </a:schemeClr>
                </a:solidFill>
                <a:latin typeface="Abadi"/>
              </a:rPr>
              <a:t>use .get() to get http response from API</a:t>
            </a:r>
          </a:p>
          <a:p>
            <a:pPr marL="457200" lvl="1" indent="0">
              <a:lnSpc>
                <a:spcPct val="100000"/>
              </a:lnSpc>
              <a:spcBef>
                <a:spcPts val="1400"/>
              </a:spcBef>
              <a:buNone/>
            </a:pPr>
            <a:r>
              <a:rPr lang="en-US" sz="1800" dirty="0">
                <a:solidFill>
                  <a:schemeClr val="accent3">
                    <a:lumMod val="25000"/>
                  </a:schemeClr>
                </a:solidFill>
                <a:latin typeface="Abadi"/>
              </a:rPr>
              <a:t>use .</a:t>
            </a:r>
            <a:r>
              <a:rPr lang="en-US" sz="1800" dirty="0" err="1">
                <a:solidFill>
                  <a:schemeClr val="accent3">
                    <a:lumMod val="25000"/>
                  </a:schemeClr>
                </a:solidFill>
                <a:latin typeface="Abadi"/>
              </a:rPr>
              <a:t>json</a:t>
            </a:r>
            <a:r>
              <a:rPr lang="en-US" sz="1800" dirty="0">
                <a:solidFill>
                  <a:schemeClr val="accent3">
                    <a:lumMod val="25000"/>
                  </a:schemeClr>
                </a:solidFill>
                <a:latin typeface="Abadi"/>
              </a:rPr>
              <a:t>() to convert to JSON</a:t>
            </a:r>
          </a:p>
          <a:p>
            <a:pPr marL="457200" lvl="1" indent="0">
              <a:lnSpc>
                <a:spcPct val="100000"/>
              </a:lnSpc>
              <a:spcBef>
                <a:spcPts val="1400"/>
              </a:spcBef>
              <a:buNone/>
            </a:pPr>
            <a:r>
              <a:rPr lang="en-US" sz="1800" dirty="0">
                <a:solidFill>
                  <a:schemeClr val="accent3">
                    <a:lumMod val="25000"/>
                  </a:schemeClr>
                </a:solidFill>
                <a:latin typeface="Abadi"/>
              </a:rPr>
              <a:t>use  Pandas library and .</a:t>
            </a:r>
            <a:r>
              <a:rPr lang="en-US" sz="1800" dirty="0" err="1">
                <a:solidFill>
                  <a:schemeClr val="accent3">
                    <a:lumMod val="25000"/>
                  </a:schemeClr>
                </a:solidFill>
                <a:latin typeface="Abadi"/>
              </a:rPr>
              <a:t>json_normalize</a:t>
            </a:r>
            <a:r>
              <a:rPr lang="en-US" sz="1800" dirty="0">
                <a:solidFill>
                  <a:schemeClr val="accent3">
                    <a:lumMod val="25000"/>
                  </a:schemeClr>
                </a:solidFill>
                <a:latin typeface="Abadi"/>
              </a:rPr>
              <a:t>() to convert to Data Frame.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a:t>
            </a:r>
          </a:p>
          <a:p>
            <a:pPr marL="0" indent="0">
              <a:lnSpc>
                <a:spcPct val="100000"/>
              </a:lnSpc>
              <a:spcBef>
                <a:spcPts val="1400"/>
              </a:spcBef>
              <a:buNone/>
            </a:pPr>
            <a:r>
              <a:rPr lang="en-US" sz="1400" dirty="0">
                <a:hlinkClick r:id="rId3"/>
              </a:rPr>
              <a:t>https://github.com/samk-watson/Capstone/blob/main/jupyter-labs-spacex-data-collection-api.ipynb</a:t>
            </a:r>
            <a:endParaRPr lang="en-US" sz="1400" dirty="0"/>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642F22A9-914D-D2CB-A5C2-1BB1514DAB1E}"/>
              </a:ext>
            </a:extLst>
          </p:cNvPr>
          <p:cNvSpPr/>
          <p:nvPr/>
        </p:nvSpPr>
        <p:spPr>
          <a:xfrm>
            <a:off x="7010400" y="2171700"/>
            <a:ext cx="1615440"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data from Rest API</a:t>
            </a:r>
          </a:p>
        </p:txBody>
      </p:sp>
      <p:sp>
        <p:nvSpPr>
          <p:cNvPr id="7" name="Rectangle 6">
            <a:extLst>
              <a:ext uri="{FF2B5EF4-FFF2-40B4-BE49-F238E27FC236}">
                <a16:creationId xmlns:a16="http://schemas.microsoft.com/office/drawing/2014/main" id="{D9028B53-1492-A518-EA4E-F7C0546C35DD}"/>
              </a:ext>
            </a:extLst>
          </p:cNvPr>
          <p:cNvSpPr/>
          <p:nvPr/>
        </p:nvSpPr>
        <p:spPr>
          <a:xfrm>
            <a:off x="7010400" y="4472940"/>
            <a:ext cx="1615440"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JSON to Data Frame</a:t>
            </a:r>
          </a:p>
        </p:txBody>
      </p:sp>
      <p:sp>
        <p:nvSpPr>
          <p:cNvPr id="8" name="Rectangle 7">
            <a:extLst>
              <a:ext uri="{FF2B5EF4-FFF2-40B4-BE49-F238E27FC236}">
                <a16:creationId xmlns:a16="http://schemas.microsoft.com/office/drawing/2014/main" id="{AE55D65D-CCB9-AD98-A785-94F20DDFB1EC}"/>
              </a:ext>
            </a:extLst>
          </p:cNvPr>
          <p:cNvSpPr/>
          <p:nvPr/>
        </p:nvSpPr>
        <p:spPr>
          <a:xfrm>
            <a:off x="7010400" y="3236726"/>
            <a:ext cx="1615440"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the data to JSON</a:t>
            </a:r>
          </a:p>
        </p:txBody>
      </p:sp>
      <p:cxnSp>
        <p:nvCxnSpPr>
          <p:cNvPr id="10" name="Straight Arrow Connector 9">
            <a:extLst>
              <a:ext uri="{FF2B5EF4-FFF2-40B4-BE49-F238E27FC236}">
                <a16:creationId xmlns:a16="http://schemas.microsoft.com/office/drawing/2014/main" id="{028AEC7B-FC21-309C-EFA5-1B3BF7AAB862}"/>
              </a:ext>
            </a:extLst>
          </p:cNvPr>
          <p:cNvCxnSpPr>
            <a:cxnSpLocks/>
            <a:endCxn id="8" idx="0"/>
          </p:cNvCxnSpPr>
          <p:nvPr/>
        </p:nvCxnSpPr>
        <p:spPr>
          <a:xfrm>
            <a:off x="7818120" y="2842260"/>
            <a:ext cx="0" cy="3944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5F0D383-16C2-DF79-9A90-2C4A330E51BB}"/>
              </a:ext>
            </a:extLst>
          </p:cNvPr>
          <p:cNvCxnSpPr>
            <a:cxnSpLocks/>
            <a:stCxn id="8" idx="2"/>
            <a:endCxn id="7" idx="0"/>
          </p:cNvCxnSpPr>
          <p:nvPr/>
        </p:nvCxnSpPr>
        <p:spPr>
          <a:xfrm>
            <a:off x="7818120" y="3907286"/>
            <a:ext cx="0" cy="565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190610"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p>
          <a:p>
            <a:pPr lvl="1">
              <a:lnSpc>
                <a:spcPct val="100000"/>
              </a:lnSpc>
              <a:spcBef>
                <a:spcPts val="600"/>
              </a:spcBef>
            </a:pPr>
            <a:r>
              <a:rPr lang="en-US" sz="1800" dirty="0">
                <a:solidFill>
                  <a:schemeClr val="bg1">
                    <a:lumMod val="50000"/>
                  </a:schemeClr>
                </a:solidFill>
                <a:latin typeface="Abadi"/>
              </a:rPr>
              <a:t>from bs4 import </a:t>
            </a:r>
            <a:r>
              <a:rPr lang="en-US" sz="1800" dirty="0" err="1">
                <a:solidFill>
                  <a:schemeClr val="bg1">
                    <a:lumMod val="50000"/>
                  </a:schemeClr>
                </a:solidFill>
                <a:latin typeface="Abadi"/>
              </a:rPr>
              <a:t>BeautifulSoup</a:t>
            </a:r>
            <a:endParaRPr lang="en-US" sz="1800" dirty="0">
              <a:solidFill>
                <a:schemeClr val="bg1">
                  <a:lumMod val="50000"/>
                </a:schemeClr>
              </a:solidFill>
              <a:latin typeface="Abadi"/>
            </a:endParaRPr>
          </a:p>
          <a:p>
            <a:pPr lvl="1">
              <a:lnSpc>
                <a:spcPct val="100000"/>
              </a:lnSpc>
              <a:spcBef>
                <a:spcPts val="600"/>
              </a:spcBef>
            </a:pPr>
            <a:r>
              <a:rPr lang="en-US" sz="1800" dirty="0">
                <a:solidFill>
                  <a:schemeClr val="bg1">
                    <a:lumMod val="50000"/>
                  </a:schemeClr>
                </a:solidFill>
                <a:latin typeface="Abadi"/>
              </a:rPr>
              <a:t>Using </a:t>
            </a:r>
            <a:r>
              <a:rPr lang="en-US" sz="1800" dirty="0" err="1">
                <a:solidFill>
                  <a:schemeClr val="bg1">
                    <a:lumMod val="50000"/>
                  </a:schemeClr>
                </a:solidFill>
                <a:latin typeface="Abadi"/>
              </a:rPr>
              <a:t>requests.get</a:t>
            </a:r>
            <a:r>
              <a:rPr lang="en-US" sz="1800" dirty="0">
                <a:solidFill>
                  <a:schemeClr val="bg1">
                    <a:lumMod val="50000"/>
                  </a:schemeClr>
                </a:solidFill>
                <a:latin typeface="Abadi"/>
              </a:rPr>
              <a:t>(</a:t>
            </a:r>
            <a:r>
              <a:rPr lang="en-US" sz="1800" dirty="0" err="1">
                <a:solidFill>
                  <a:schemeClr val="bg1">
                    <a:lumMod val="50000"/>
                  </a:schemeClr>
                </a:solidFill>
                <a:latin typeface="Abadi"/>
              </a:rPr>
              <a:t>url</a:t>
            </a:r>
            <a:r>
              <a:rPr lang="en-US" sz="1800" dirty="0">
                <a:solidFill>
                  <a:schemeClr val="bg1">
                    <a:lumMod val="50000"/>
                  </a:schemeClr>
                </a:solidFill>
                <a:latin typeface="Abadi"/>
              </a:rPr>
              <a:t>).text, get the html page.</a:t>
            </a:r>
          </a:p>
          <a:p>
            <a:pPr lvl="1">
              <a:lnSpc>
                <a:spcPct val="100000"/>
              </a:lnSpc>
              <a:spcBef>
                <a:spcPts val="600"/>
              </a:spcBef>
            </a:pPr>
            <a:r>
              <a:rPr lang="en-US" sz="1800" dirty="0">
                <a:solidFill>
                  <a:schemeClr val="bg1">
                    <a:lumMod val="50000"/>
                  </a:schemeClr>
                </a:solidFill>
                <a:latin typeface="Abadi"/>
              </a:rPr>
              <a:t>Parse this document using BS, to get a nested html tree structure</a:t>
            </a:r>
          </a:p>
          <a:p>
            <a:pPr lvl="1">
              <a:lnSpc>
                <a:spcPct val="100000"/>
              </a:lnSpc>
              <a:spcBef>
                <a:spcPts val="600"/>
              </a:spcBef>
            </a:pPr>
            <a:r>
              <a:rPr lang="en-US" sz="1800" dirty="0">
                <a:solidFill>
                  <a:schemeClr val="bg1">
                    <a:lumMod val="50000"/>
                  </a:schemeClr>
                </a:solidFill>
                <a:latin typeface="Abadi"/>
              </a:rPr>
              <a:t>Using Pandas </a:t>
            </a:r>
            <a:r>
              <a:rPr lang="en-US" sz="1800" dirty="0" err="1">
                <a:solidFill>
                  <a:schemeClr val="bg1">
                    <a:lumMod val="50000"/>
                  </a:schemeClr>
                </a:solidFill>
                <a:latin typeface="Abadi"/>
              </a:rPr>
              <a:t>read_html</a:t>
            </a:r>
            <a:r>
              <a:rPr lang="en-US" sz="1800" dirty="0">
                <a:solidFill>
                  <a:schemeClr val="bg1">
                    <a:lumMod val="50000"/>
                  </a:schemeClr>
                </a:solidFill>
                <a:latin typeface="Abadi"/>
              </a:rPr>
              <a:t>, read the tables from html to data frame.</a:t>
            </a:r>
          </a:p>
          <a:p>
            <a:pPr lvl="1">
              <a:lnSpc>
                <a:spcPct val="100000"/>
              </a:lnSpc>
              <a:spcBef>
                <a:spcPts val="600"/>
              </a:spcBef>
            </a:pPr>
            <a:r>
              <a:rPr lang="en-US" sz="1800" dirty="0">
                <a:solidFill>
                  <a:schemeClr val="bg1">
                    <a:lumMod val="50000"/>
                  </a:schemeClr>
                </a:solidFill>
                <a:latin typeface="Abadi"/>
              </a:rPr>
              <a:t>Extract the data from tables/&lt;tr&gt; and &lt;td&gt;</a:t>
            </a:r>
          </a:p>
          <a:p>
            <a:pPr>
              <a:lnSpc>
                <a:spcPct val="100000"/>
              </a:lnSpc>
              <a:spcBef>
                <a:spcPts val="1400"/>
              </a:spcBef>
            </a:pPr>
            <a:r>
              <a:rPr lang="en-US" sz="2200" dirty="0">
                <a:solidFill>
                  <a:schemeClr val="accent3">
                    <a:lumMod val="25000"/>
                  </a:schemeClr>
                </a:solidFill>
                <a:latin typeface="Abadi" panose="020B0604020104020204" pitchFamily="34" charset="0"/>
              </a:rPr>
              <a:t>GitHub link</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hlinkClick r:id="rId4"/>
              </a:rPr>
              <a:t>https://github.com/samk-watson/Capstone/blob/main/jupyter-labs-webscraping.ipynb</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			</a:t>
            </a:r>
            <a:r>
              <a:rPr lang="en-US" sz="1600" dirty="0">
                <a:solidFill>
                  <a:srgbClr val="1C7DDB"/>
                </a:solidFill>
                <a:latin typeface="Abadi"/>
              </a:rPr>
              <a:t>html = </a:t>
            </a:r>
            <a:r>
              <a:rPr lang="en-US" sz="1600" dirty="0" err="1">
                <a:solidFill>
                  <a:srgbClr val="1C7DDB"/>
                </a:solidFill>
                <a:latin typeface="Abadi"/>
              </a:rPr>
              <a:t>requests.get</a:t>
            </a:r>
            <a:r>
              <a:rPr lang="en-US" sz="1600" dirty="0">
                <a:solidFill>
                  <a:srgbClr val="1C7DDB"/>
                </a:solidFill>
                <a:latin typeface="Abadi"/>
              </a:rPr>
              <a:t>(</a:t>
            </a:r>
            <a:r>
              <a:rPr lang="en-US" sz="1600" dirty="0" err="1">
                <a:solidFill>
                  <a:srgbClr val="1C7DDB"/>
                </a:solidFill>
                <a:latin typeface="Abadi"/>
              </a:rPr>
              <a:t>url</a:t>
            </a:r>
            <a:r>
              <a:rPr lang="en-US" sz="1600" dirty="0">
                <a:solidFill>
                  <a:srgbClr val="1C7DDB"/>
                </a:solidFill>
                <a:latin typeface="Abadi"/>
              </a:rPr>
              <a:t>).text		</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		</a:t>
            </a:r>
            <a:r>
              <a:rPr lang="en-US" sz="2000" dirty="0">
                <a:solidFill>
                  <a:srgbClr val="1C7DDB"/>
                </a:solidFill>
                <a:latin typeface="Abadi"/>
              </a:rPr>
              <a:t>	</a:t>
            </a:r>
            <a:r>
              <a:rPr lang="en-US" sz="1200" dirty="0">
                <a:solidFill>
                  <a:srgbClr val="1C7DDB"/>
                </a:solidFill>
                <a:latin typeface="Abadi"/>
              </a:rPr>
              <a:t>soup=</a:t>
            </a:r>
            <a:r>
              <a:rPr lang="en-US" sz="1200" dirty="0" err="1">
                <a:solidFill>
                  <a:srgbClr val="1C7DDB"/>
                </a:solidFill>
                <a:latin typeface="Abadi"/>
              </a:rPr>
              <a:t>BeautifulSoup</a:t>
            </a:r>
            <a:r>
              <a:rPr lang="en-US" sz="1200" dirty="0">
                <a:solidFill>
                  <a:srgbClr val="1C7DDB"/>
                </a:solidFill>
                <a:latin typeface="Abadi"/>
              </a:rPr>
              <a:t>(html,’</a:t>
            </a:r>
            <a:r>
              <a:rPr lang="en-US" sz="1200" dirty="0" err="1">
                <a:solidFill>
                  <a:srgbClr val="1C7DDB"/>
                </a:solidFill>
                <a:latin typeface="Abadi"/>
              </a:rPr>
              <a:t>html.parser</a:t>
            </a:r>
            <a:r>
              <a:rPr lang="en-US" sz="1200" dirty="0">
                <a:solidFill>
                  <a:srgbClr val="1C7DDB"/>
                </a:solidFill>
                <a:latin typeface="Abadi"/>
              </a:rPr>
              <a:t>’)</a:t>
            </a:r>
            <a:endParaRPr lang="en-US" sz="20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			</a:t>
            </a:r>
            <a:r>
              <a:rPr lang="en-US" sz="1200" dirty="0">
                <a:solidFill>
                  <a:srgbClr val="1C7DDB"/>
                </a:solidFill>
                <a:latin typeface="Abadi"/>
              </a:rPr>
              <a:t>data =</a:t>
            </a:r>
            <a:r>
              <a:rPr lang="en-US" sz="1200" dirty="0" err="1">
                <a:solidFill>
                  <a:srgbClr val="1C7DDB"/>
                </a:solidFill>
                <a:latin typeface="Abadi"/>
              </a:rPr>
              <a:t>pd.read_html</a:t>
            </a:r>
            <a:r>
              <a:rPr lang="en-US" sz="1200" dirty="0">
                <a:solidFill>
                  <a:srgbClr val="1C7DDB"/>
                </a:solidFill>
                <a:latin typeface="Abadi"/>
              </a:rPr>
              <a:t>(str(table), ‘bs4”)</a:t>
            </a: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09F89EB6-853E-0ED3-6D37-0D756F35BCC3}"/>
              </a:ext>
            </a:extLst>
          </p:cNvPr>
          <p:cNvSpPr/>
          <p:nvPr/>
        </p:nvSpPr>
        <p:spPr>
          <a:xfrm>
            <a:off x="6210300" y="2138782"/>
            <a:ext cx="2194560" cy="85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html page from </a:t>
            </a:r>
            <a:r>
              <a:rPr lang="en-US" dirty="0" err="1"/>
              <a:t>url</a:t>
            </a:r>
            <a:endParaRPr lang="en-US" dirty="0"/>
          </a:p>
        </p:txBody>
      </p:sp>
      <p:sp>
        <p:nvSpPr>
          <p:cNvPr id="8" name="Rectangle 7">
            <a:extLst>
              <a:ext uri="{FF2B5EF4-FFF2-40B4-BE49-F238E27FC236}">
                <a16:creationId xmlns:a16="http://schemas.microsoft.com/office/drawing/2014/main" id="{1C1BF1AB-BDC6-09CD-43D9-516DD7886DDB}"/>
              </a:ext>
            </a:extLst>
          </p:cNvPr>
          <p:cNvSpPr/>
          <p:nvPr/>
        </p:nvSpPr>
        <p:spPr>
          <a:xfrm>
            <a:off x="6210300" y="3346290"/>
            <a:ext cx="2194560" cy="77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a:t>
            </a:r>
            <a:r>
              <a:rPr lang="en-US" dirty="0" err="1"/>
              <a:t>BeautifulSoup</a:t>
            </a:r>
            <a:r>
              <a:rPr lang="en-US" dirty="0"/>
              <a:t> Object from the html</a:t>
            </a:r>
          </a:p>
        </p:txBody>
      </p:sp>
      <p:sp>
        <p:nvSpPr>
          <p:cNvPr id="9" name="Rectangle 8">
            <a:extLst>
              <a:ext uri="{FF2B5EF4-FFF2-40B4-BE49-F238E27FC236}">
                <a16:creationId xmlns:a16="http://schemas.microsoft.com/office/drawing/2014/main" id="{1CDAADE0-3A94-026D-95CD-EFF91F9C1524}"/>
              </a:ext>
            </a:extLst>
          </p:cNvPr>
          <p:cNvSpPr/>
          <p:nvPr/>
        </p:nvSpPr>
        <p:spPr>
          <a:xfrm>
            <a:off x="6210300" y="4419599"/>
            <a:ext cx="2194560" cy="77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html table into data frame</a:t>
            </a:r>
          </a:p>
        </p:txBody>
      </p:sp>
      <p:cxnSp>
        <p:nvCxnSpPr>
          <p:cNvPr id="12" name="Straight Arrow Connector 11">
            <a:extLst>
              <a:ext uri="{FF2B5EF4-FFF2-40B4-BE49-F238E27FC236}">
                <a16:creationId xmlns:a16="http://schemas.microsoft.com/office/drawing/2014/main" id="{A668F181-F187-B126-3D81-DA33D014F14D}"/>
              </a:ext>
            </a:extLst>
          </p:cNvPr>
          <p:cNvCxnSpPr>
            <a:stCxn id="7" idx="2"/>
            <a:endCxn id="8" idx="0"/>
          </p:cNvCxnSpPr>
          <p:nvPr/>
        </p:nvCxnSpPr>
        <p:spPr>
          <a:xfrm>
            <a:off x="7307580" y="2994660"/>
            <a:ext cx="0" cy="351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F0021C5-5B9E-9F8D-2600-FEA741600506}"/>
              </a:ext>
            </a:extLst>
          </p:cNvPr>
          <p:cNvCxnSpPr>
            <a:stCxn id="8" idx="2"/>
          </p:cNvCxnSpPr>
          <p:nvPr/>
        </p:nvCxnSpPr>
        <p:spPr>
          <a:xfrm>
            <a:off x="7307580" y="4122419"/>
            <a:ext cx="0" cy="270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3671</TotalTime>
  <Words>3591</Words>
  <Application>Microsoft Office PowerPoint</Application>
  <PresentationFormat>Widescreen</PresentationFormat>
  <Paragraphs>599</Paragraphs>
  <Slides>49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Abadi</vt:lpstr>
      <vt:lpstr>-apple-system</vt:lpstr>
      <vt:lpstr>Arial</vt:lpstr>
      <vt:lpstr>Calibri</vt:lpstr>
      <vt:lpstr>Calibri Light</vt:lpstr>
      <vt:lpstr>IBM Plex Mono SemiBold</vt:lpstr>
      <vt:lpstr>IBM Plex Mono Text</vt:lpstr>
      <vt:lpstr>inherit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santhosh k</cp:lastModifiedBy>
  <cp:revision>213</cp:revision>
  <dcterms:created xsi:type="dcterms:W3CDTF">2021-04-29T18:58:34Z</dcterms:created>
  <dcterms:modified xsi:type="dcterms:W3CDTF">2022-10-23T03:47:39Z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